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Override1.xml" ContentType="application/vnd.openxmlformats-officedocument.themeOverrid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57.xml" ContentType="application/vnd.openxmlformats-officedocument.presentationml.tags+xml"/>
  <Override PartName="/ppt/notesSlides/notesSlide6.xml" ContentType="application/vnd.openxmlformats-officedocument.presentationml.notesSlide+xml"/>
  <Override PartName="/ppt/tags/tag58.xml" ContentType="application/vnd.openxmlformats-officedocument.presentationml.tags+xml"/>
  <Override PartName="/ppt/notesSlides/notesSlide7.xml" ContentType="application/vnd.openxmlformats-officedocument.presentationml.notesSlide+xml"/>
  <Override PartName="/ppt/tags/tag59.xml" ContentType="application/vnd.openxmlformats-officedocument.presentationml.tags+xml"/>
  <Override PartName="/ppt/notesSlides/notesSlide8.xml" ContentType="application/vnd.openxmlformats-officedocument.presentationml.notesSlide+xml"/>
  <Override PartName="/ppt/tags/tag60.xml" ContentType="application/vnd.openxmlformats-officedocument.presentationml.tags+xml"/>
  <Override PartName="/ppt/notesSlides/notesSlide9.xml" ContentType="application/vnd.openxmlformats-officedocument.presentationml.notesSlide+xml"/>
  <Override PartName="/ppt/tags/tag61.xml" ContentType="application/vnd.openxmlformats-officedocument.presentationml.tags+xml"/>
  <Override PartName="/ppt/notesSlides/notesSlide10.xml" ContentType="application/vnd.openxmlformats-officedocument.presentationml.notesSlide+xml"/>
  <Override PartName="/ppt/tags/tag6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63.xml" ContentType="application/vnd.openxmlformats-officedocument.presentationml.tags+xml"/>
  <Override PartName="/ppt/notesSlides/notesSlide13.xml" ContentType="application/vnd.openxmlformats-officedocument.presentationml.notesSlide+xml"/>
  <Override PartName="/ppt/tags/tag64.xml" ContentType="application/vnd.openxmlformats-officedocument.presentationml.tags+xml"/>
  <Override PartName="/ppt/notesSlides/notesSlide14.xml" ContentType="application/vnd.openxmlformats-officedocument.presentationml.notesSlide+xml"/>
  <Override PartName="/ppt/tags/tag65.xml" ContentType="application/vnd.openxmlformats-officedocument.presentationml.tags+xml"/>
  <Override PartName="/ppt/notesSlides/notesSlide15.xml" ContentType="application/vnd.openxmlformats-officedocument.presentationml.notesSlide+xml"/>
  <Override PartName="/ppt/tags/tag66.xml" ContentType="application/vnd.openxmlformats-officedocument.presentationml.tags+xml"/>
  <Override PartName="/ppt/notesSlides/notesSlide16.xml" ContentType="application/vnd.openxmlformats-officedocument.presentationml.notesSlide+xml"/>
  <Override PartName="/ppt/tags/tag67.xml" ContentType="application/vnd.openxmlformats-officedocument.presentationml.tags+xml"/>
  <Override PartName="/ppt/notesSlides/notesSlide17.xml" ContentType="application/vnd.openxmlformats-officedocument.presentationml.notesSlide+xml"/>
  <Override PartName="/ppt/tags/tag68.xml" ContentType="application/vnd.openxmlformats-officedocument.presentationml.tags+xml"/>
  <Override PartName="/ppt/notesSlides/notesSlide18.xml" ContentType="application/vnd.openxmlformats-officedocument.presentationml.notesSlide+xml"/>
  <Override PartName="/ppt/tags/tag69.xml" ContentType="application/vnd.openxmlformats-officedocument.presentationml.tags+xml"/>
  <Override PartName="/ppt/notesSlides/notesSlide19.xml" ContentType="application/vnd.openxmlformats-officedocument.presentationml.notesSlide+xml"/>
  <Override PartName="/ppt/tags/tag70.xml" ContentType="application/vnd.openxmlformats-officedocument.presentationml.tags+xml"/>
  <Override PartName="/ppt/notesSlides/notesSlide20.xml" ContentType="application/vnd.openxmlformats-officedocument.presentationml.notesSlide+xml"/>
  <Override PartName="/ppt/tags/tag71.xml" ContentType="application/vnd.openxmlformats-officedocument.presentationml.tags+xml"/>
  <Override PartName="/ppt/notesSlides/notesSlide21.xml" ContentType="application/vnd.openxmlformats-officedocument.presentationml.notesSlide+xml"/>
  <Override PartName="/ppt/tags/tag72.xml" ContentType="application/vnd.openxmlformats-officedocument.presentationml.tags+xml"/>
  <Override PartName="/ppt/notesSlides/notesSlide22.xml" ContentType="application/vnd.openxmlformats-officedocument.presentationml.notesSlide+xml"/>
  <Override PartName="/ppt/tags/tag73.xml" ContentType="application/vnd.openxmlformats-officedocument.presentationml.tags+xml"/>
  <Override PartName="/ppt/notesSlides/notesSlide23.xml" ContentType="application/vnd.openxmlformats-officedocument.presentationml.notesSlide+xml"/>
  <Override PartName="/ppt/tags/tag74.xml" ContentType="application/vnd.openxmlformats-officedocument.presentationml.tags+xml"/>
  <Override PartName="/ppt/notesSlides/notesSlide24.xml" ContentType="application/vnd.openxmlformats-officedocument.presentationml.notesSlide+xml"/>
  <Override PartName="/ppt/tags/tag75.xml" ContentType="application/vnd.openxmlformats-officedocument.presentationml.tags+xml"/>
  <Override PartName="/ppt/notesSlides/notesSlide25.xml" ContentType="application/vnd.openxmlformats-officedocument.presentationml.notesSlide+xml"/>
  <Override PartName="/ppt/tags/tag76.xml" ContentType="application/vnd.openxmlformats-officedocument.presentationml.tags+xml"/>
  <Override PartName="/ppt/notesSlides/notesSlide26.xml" ContentType="application/vnd.openxmlformats-officedocument.presentationml.notesSlide+xml"/>
  <Override PartName="/ppt/tags/tag77.xml" ContentType="application/vnd.openxmlformats-officedocument.presentationml.tags+xml"/>
  <Override PartName="/ppt/notesSlides/notesSlide27.xml" ContentType="application/vnd.openxmlformats-officedocument.presentationml.notesSlide+xml"/>
  <Override PartName="/ppt/tags/tag78.xml" ContentType="application/vnd.openxmlformats-officedocument.presentationml.tags+xml"/>
  <Override PartName="/ppt/notesSlides/notesSlide28.xml" ContentType="application/vnd.openxmlformats-officedocument.presentationml.notesSlide+xml"/>
  <Override PartName="/ppt/tags/tag79.xml" ContentType="application/vnd.openxmlformats-officedocument.presentationml.tags+xml"/>
  <Override PartName="/ppt/notesSlides/notesSlide29.xml" ContentType="application/vnd.openxmlformats-officedocument.presentationml.notesSlide+xml"/>
  <Override PartName="/ppt/tags/tag80.xml" ContentType="application/vnd.openxmlformats-officedocument.presentationml.tags+xml"/>
  <Override PartName="/ppt/notesSlides/notesSlide30.xml" ContentType="application/vnd.openxmlformats-officedocument.presentationml.notesSlide+xml"/>
  <Override PartName="/ppt/tags/tag81.xml" ContentType="application/vnd.openxmlformats-officedocument.presentationml.tags+xml"/>
  <Override PartName="/ppt/notesSlides/notesSlide31.xml" ContentType="application/vnd.openxmlformats-officedocument.presentationml.notesSlide+xml"/>
  <Override PartName="/ppt/tags/tag82.xml" ContentType="application/vnd.openxmlformats-officedocument.presentationml.tags+xml"/>
  <Override PartName="/ppt/notesSlides/notesSlide32.xml" ContentType="application/vnd.openxmlformats-officedocument.presentationml.notesSlide+xml"/>
  <Override PartName="/ppt/tags/tag83.xml" ContentType="application/vnd.openxmlformats-officedocument.presentationml.tags+xml"/>
  <Override PartName="/ppt/notesSlides/notesSlide33.xml" ContentType="application/vnd.openxmlformats-officedocument.presentationml.notesSlide+xml"/>
  <Override PartName="/ppt/tags/tag84.xml" ContentType="application/vnd.openxmlformats-officedocument.presentationml.tags+xml"/>
  <Override PartName="/ppt/notesSlides/notesSlide34.xml" ContentType="application/vnd.openxmlformats-officedocument.presentationml.notesSlide+xml"/>
  <Override PartName="/ppt/tags/tag85.xml" ContentType="application/vnd.openxmlformats-officedocument.presentationml.tags+xml"/>
  <Override PartName="/ppt/notesSlides/notesSlide35.xml" ContentType="application/vnd.openxmlformats-officedocument.presentationml.notesSlide+xml"/>
  <Override PartName="/ppt/tags/tag86.xml" ContentType="application/vnd.openxmlformats-officedocument.presentationml.tags+xml"/>
  <Override PartName="/ppt/notesSlides/notesSlide36.xml" ContentType="application/vnd.openxmlformats-officedocument.presentationml.notesSlide+xml"/>
  <Override PartName="/ppt/tags/tag87.xml" ContentType="application/vnd.openxmlformats-officedocument.presentationml.tags+xml"/>
  <Override PartName="/ppt/notesSlides/notesSlide37.xml" ContentType="application/vnd.openxmlformats-officedocument.presentationml.notesSlide+xml"/>
  <Override PartName="/ppt/tags/tag88.xml" ContentType="application/vnd.openxmlformats-officedocument.presentationml.tags+xml"/>
  <Override PartName="/ppt/notesSlides/notesSlide38.xml" ContentType="application/vnd.openxmlformats-officedocument.presentationml.notesSlide+xml"/>
  <Override PartName="/ppt/tags/tag89.xml" ContentType="application/vnd.openxmlformats-officedocument.presentationml.tags+xml"/>
  <Override PartName="/ppt/notesSlides/notesSlide39.xml" ContentType="application/vnd.openxmlformats-officedocument.presentationml.notesSlide+xml"/>
  <Override PartName="/ppt/tags/tag90.xml" ContentType="application/vnd.openxmlformats-officedocument.presentationml.tags+xml"/>
  <Override PartName="/ppt/notesSlides/notesSlide40.xml" ContentType="application/vnd.openxmlformats-officedocument.presentationml.notesSlide+xml"/>
  <Override PartName="/ppt/tags/tag91.xml" ContentType="application/vnd.openxmlformats-officedocument.presentationml.tags+xml"/>
  <Override PartName="/ppt/notesSlides/notesSlide41.xml" ContentType="application/vnd.openxmlformats-officedocument.presentationml.notesSlide+xml"/>
  <Override PartName="/ppt/tags/tag92.xml" ContentType="application/vnd.openxmlformats-officedocument.presentationml.tags+xml"/>
  <Override PartName="/ppt/notesSlides/notesSlide42.xml" ContentType="application/vnd.openxmlformats-officedocument.presentationml.notesSlide+xml"/>
  <Override PartName="/ppt/tags/tag93.xml" ContentType="application/vnd.openxmlformats-officedocument.presentationml.tags+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23" r:id="rId2"/>
    <p:sldMasterId id="2147483735" r:id="rId3"/>
  </p:sldMasterIdLst>
  <p:notesMasterIdLst>
    <p:notesMasterId r:id="rId47"/>
  </p:notesMasterIdLst>
  <p:sldIdLst>
    <p:sldId id="594" r:id="rId4"/>
    <p:sldId id="256" r:id="rId5"/>
    <p:sldId id="2147308509" r:id="rId6"/>
    <p:sldId id="2147308510" r:id="rId7"/>
    <p:sldId id="2147308511" r:id="rId8"/>
    <p:sldId id="2147308512" r:id="rId9"/>
    <p:sldId id="2147308513" r:id="rId10"/>
    <p:sldId id="2147308514" r:id="rId11"/>
    <p:sldId id="2147308515" r:id="rId12"/>
    <p:sldId id="2147308516" r:id="rId13"/>
    <p:sldId id="2147308517" r:id="rId14"/>
    <p:sldId id="2147308518" r:id="rId15"/>
    <p:sldId id="2147308519" r:id="rId16"/>
    <p:sldId id="2147308520" r:id="rId17"/>
    <p:sldId id="2147308521" r:id="rId18"/>
    <p:sldId id="2147308522" r:id="rId19"/>
    <p:sldId id="2147308523" r:id="rId20"/>
    <p:sldId id="2147308524" r:id="rId21"/>
    <p:sldId id="2147308525" r:id="rId22"/>
    <p:sldId id="2147308526" r:id="rId23"/>
    <p:sldId id="2147308527" r:id="rId24"/>
    <p:sldId id="2147308528" r:id="rId25"/>
    <p:sldId id="2147308529" r:id="rId26"/>
    <p:sldId id="2147308530" r:id="rId27"/>
    <p:sldId id="2147308531" r:id="rId28"/>
    <p:sldId id="2147308532" r:id="rId29"/>
    <p:sldId id="2147308533" r:id="rId30"/>
    <p:sldId id="2147308534" r:id="rId31"/>
    <p:sldId id="2147308535" r:id="rId32"/>
    <p:sldId id="2147308536" r:id="rId33"/>
    <p:sldId id="2147308537" r:id="rId34"/>
    <p:sldId id="2147308538" r:id="rId35"/>
    <p:sldId id="2147308539" r:id="rId36"/>
    <p:sldId id="2147308540" r:id="rId37"/>
    <p:sldId id="2147308541" r:id="rId38"/>
    <p:sldId id="2147308542" r:id="rId39"/>
    <p:sldId id="2147308543" r:id="rId40"/>
    <p:sldId id="2147308544" r:id="rId41"/>
    <p:sldId id="2147308545" r:id="rId42"/>
    <p:sldId id="2147308546" r:id="rId43"/>
    <p:sldId id="2147308547" r:id="rId44"/>
    <p:sldId id="2147308548" r:id="rId45"/>
    <p:sldId id="2147308549"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87732"/>
  </p:normalViewPr>
  <p:slideViewPr>
    <p:cSldViewPr snapToGrid="0">
      <p:cViewPr varScale="1">
        <p:scale>
          <a:sx n="123" d="100"/>
          <a:sy n="123" d="100"/>
        </p:scale>
        <p:origin x="736" y="19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364F52-E1C6-4826-87C4-21D226216775}" type="datetimeFigureOut">
              <a:rPr lang="en-US" smtClean="0"/>
              <a:t>3/29/22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157390-899F-4079-9E68-8F4C95CAAC28}" type="slidenum">
              <a:rPr lang="en-US" smtClean="0"/>
              <a:t>‹#›</a:t>
            </a:fld>
            <a:endParaRPr lang="en-US"/>
          </a:p>
        </p:txBody>
      </p:sp>
    </p:spTree>
    <p:extLst>
      <p:ext uri="{BB962C8B-B14F-4D97-AF65-F5344CB8AC3E}">
        <p14:creationId xmlns:p14="http://schemas.microsoft.com/office/powerpoint/2010/main" val="3498464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oracle.com/en-us/iaas/digital-assistant/doc/insights1.html#GUID-14F4BA6C-036A-4A24-9BDF-2C64BCA99589"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585803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you integrate ODA with one of our Service products you can evaluate the number of conversations completed due to skills, not human agents</a:t>
            </a:r>
            <a:r>
              <a:rPr lang="en-US" dirty="0">
                <a:effectLst/>
              </a:rPr>
              <a:t> (note “Agent” in this report refers to a human being)</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2148594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can view performance trends through this stacked area chart. It compares completed conversations vs incomplete tracked over time.</a:t>
            </a:r>
            <a:r>
              <a:rPr lang="en-US" dirty="0">
                <a:effectLst/>
              </a:rPr>
              <a:t>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22355903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can details for Total conversations</a:t>
            </a:r>
            <a:r>
              <a:rPr lang="en-US" dirty="0">
                <a:effectLst/>
              </a:rPr>
              <a:t>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29372062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Look at how conversation have been trending over time</a:t>
            </a:r>
            <a:r>
              <a:rPr lang="en-US" dirty="0">
                <a:effectLst/>
              </a:rPr>
              <a:t>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3658860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Get a breakdown of Incomplete conversations and understand why they did not complete</a:t>
            </a:r>
            <a:r>
              <a:rPr lang="en-US" dirty="0">
                <a:effectLst/>
              </a:rPr>
              <a:t>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1108510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can also evaluate effectiveness of the various skills I have deployed. Are my conversations completing successfully with the skills associated with utterances?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931516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can get into details of the conversations that happen going from this high level summary that I can filter with date range and/or skill go see the very detail of what was asked/said</a:t>
            </a:r>
            <a:r>
              <a:rPr lang="en-US" dirty="0">
                <a:effectLst/>
              </a:rPr>
              <a:t>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5269616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can view this by Conversations that Completed</a:t>
            </a:r>
            <a:r>
              <a:rPr lang="en-US" dirty="0">
                <a:effectLst/>
              </a:rPr>
              <a:t>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3007997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also click to see the context including voice metrics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32441205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the conversations that complete, I can gain insight into the execution paths that users traversed. I can see statistics on time spent and number of states visited. I can click on the “View Path”</a:t>
            </a:r>
            <a:r>
              <a:rPr lang="en-US" dirty="0">
                <a:effectLst/>
              </a:rPr>
              <a:t>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2366658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There’s a great quote from Peter Drucker that reflects the sentiment </a:t>
            </a:r>
            <a:r>
              <a:rPr lang="en-US" sz="1200" i="1" kern="1200" dirty="0">
                <a:solidFill>
                  <a:schemeClr val="tx1"/>
                </a:solidFill>
                <a:effectLst/>
                <a:latin typeface="+mn-lt"/>
                <a:ea typeface="+mn-ea"/>
                <a:cs typeface="+mn-cs"/>
              </a:rPr>
              <a:t>“what gets measured gets done.” </a:t>
            </a:r>
            <a:r>
              <a:rPr lang="en-US" sz="1200" kern="1200" dirty="0">
                <a:solidFill>
                  <a:schemeClr val="tx1"/>
                </a:solidFill>
                <a:effectLst/>
                <a:latin typeface="+mn-lt"/>
                <a:ea typeface="+mn-ea"/>
                <a:cs typeface="+mn-cs"/>
              </a:rPr>
              <a:t>And our ODA Insights can help you ensure that your digital assistant delivers for you.</a:t>
            </a:r>
            <a:r>
              <a:rPr lang="en-US" dirty="0">
                <a:effectLst/>
              </a:rPr>
              <a:t> </a:t>
            </a:r>
            <a:endParaRPr lang="en-US" dirty="0"/>
          </a:p>
        </p:txBody>
      </p:sp>
      <p:sp>
        <p:nvSpPr>
          <p:cNvPr id="4" name="Slide Number Placeholder 3"/>
          <p:cNvSpPr>
            <a:spLocks noGrp="1"/>
          </p:cNvSpPr>
          <p:nvPr>
            <p:ph type="sldNum" sz="quarter" idx="5"/>
          </p:nvPr>
        </p:nvSpPr>
        <p:spPr/>
        <p:txBody>
          <a:bodyPr/>
          <a:lstStyle/>
          <a:p>
            <a:fld id="{93157390-899F-4079-9E68-8F4C95CAAC28}" type="slidenum">
              <a:rPr lang="en-US" smtClean="0"/>
              <a:t>2</a:t>
            </a:fld>
            <a:endParaRPr lang="en-US"/>
          </a:p>
        </p:txBody>
      </p:sp>
    </p:spTree>
    <p:extLst>
      <p:ext uri="{BB962C8B-B14F-4D97-AF65-F5344CB8AC3E}">
        <p14:creationId xmlns:p14="http://schemas.microsoft.com/office/powerpoint/2010/main" val="19409710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the conversations that complete, I can gain insight into the execution paths that users traversed. I can see statistics on time spent and number of states visited. I can click on the “View Path”</a:t>
            </a:r>
            <a:r>
              <a:rPr lang="en-US" dirty="0">
                <a:effectLst/>
              </a:rPr>
              <a:t>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1776492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can also see and understand which conversations did NOT complete. I can see why – they abandoned the skill, had a system error, timeout or perhaps a flaw in the design of the skill</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12325679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 the incomplete conversation is this report that lets me identify the states along the intent’s execution path where the conversation ended. I see it depicted in bar chart form. And of course I can click on “View Path” to better understand</a:t>
            </a:r>
            <a:r>
              <a:rPr lang="en-US" dirty="0">
                <a:effectLst/>
              </a:rPr>
              <a:t>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1522920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I am brought here to get details of this particular intent</a:t>
            </a:r>
            <a:r>
              <a:rPr lang="en-US" dirty="0">
                <a:effectLst/>
              </a:rPr>
              <a:t>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42067809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also a report found on the overview dashboard for Insights. The stacked bar chart shows skills by language by the number of conversations</a:t>
            </a:r>
            <a:r>
              <a:rPr lang="en-US" dirty="0">
                <a:effectLst/>
              </a:rPr>
              <a:t>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28372418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Shows a pie chart with the percentage of conversations the use the skill. You can also see a graph depicting the number of completed conversations for each skill over the last 30 days.</a:t>
            </a:r>
            <a:r>
              <a:rPr lang="en-US" dirty="0">
                <a:effectLst/>
              </a:rPr>
              <a:t> </a:t>
            </a:r>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41344784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can compare skills to one another using metrics such as completion rate, the number of completed conversations, # of errors, unresolved intents. You can drill down on the bar chart</a:t>
            </a:r>
            <a:r>
              <a:rPr lang="en-US" dirty="0">
                <a:effectLst/>
              </a:rPr>
              <a:t>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36183321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When you do, you will see the Skill Summary – the popup window contains the traffic chart for the skill. The circle chart has segments representing a version of the skill. It will tell you the volume of conversation handled by each version of the skill.</a:t>
            </a:r>
            <a:r>
              <a:rPr lang="en-US" dirty="0">
                <a:effectLst/>
              </a:rPr>
              <a:t>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8999602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Speaking of looking at different versions of the skill, you can look at this in this report viewing it by different metrics such as completion rate, unresolved count and more. You can filter this by time as well.</a:t>
            </a:r>
            <a:r>
              <a:rPr lang="en-US" dirty="0">
                <a:effectLst/>
              </a:rPr>
              <a:t>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11889748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can evaluate how each of your intents are doing gauging the number of complete conversations by intent, average duration, average number of states and more</a:t>
            </a:r>
            <a:r>
              <a:rPr lang="en-US" dirty="0">
                <a:effectLst/>
              </a:rPr>
              <a:t>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628466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what are insights?  The Insights reports offer developer-oriented analytics that pinpoint issues with skills. &lt;Build&gt;&gt;Using these reports, you can address these issues before they cause problems&lt;&lt;BUILD&gt;&gt; They tell the number of conversations, popularity of skills, effectiveness of your skills and the intents they use – and help you correct, train and enable a better experience</a:t>
            </a:r>
            <a:r>
              <a:rPr lang="en-US" dirty="0">
                <a:effectLst/>
              </a:rPr>
              <a:t> </a:t>
            </a:r>
            <a:endParaRPr lang="en-US" dirty="0"/>
          </a:p>
        </p:txBody>
      </p:sp>
      <p:sp>
        <p:nvSpPr>
          <p:cNvPr id="4" name="Slide Number Placeholder 3"/>
          <p:cNvSpPr>
            <a:spLocks noGrp="1"/>
          </p:cNvSpPr>
          <p:nvPr>
            <p:ph type="sldNum" sz="quarter" idx="5"/>
          </p:nvPr>
        </p:nvSpPr>
        <p:spPr/>
        <p:txBody>
          <a:bodyPr/>
          <a:lstStyle/>
          <a:p>
            <a:fld id="{93157390-899F-4079-9E68-8F4C95CAAC28}" type="slidenum">
              <a:rPr lang="en-US" smtClean="0"/>
              <a:t>3</a:t>
            </a:fld>
            <a:endParaRPr lang="en-US"/>
          </a:p>
        </p:txBody>
      </p:sp>
    </p:spTree>
    <p:extLst>
      <p:ext uri="{BB962C8B-B14F-4D97-AF65-F5344CB8AC3E}">
        <p14:creationId xmlns:p14="http://schemas.microsoft.com/office/powerpoint/2010/main" val="22019967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bar chart helps you spot the transactional and answer intents for both completed and incomplete conversations. It can also tell you determine if the overall usage of the intent bears out your use case.</a:t>
            </a:r>
            <a:r>
              <a:rPr lang="en-US" dirty="0">
                <a:effectLst/>
              </a:rPr>
              <a:t>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1196297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bar chart has 3 views – Answer intents (this view) contains the word cloud for the key phrases for the answer intents only.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37192140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bar chart is part of an overview dashboard. It focuses on Transactional Intents. It will show a companion view to display the number of completed and incomplete conversations for the intent.</a:t>
            </a:r>
            <a:r>
              <a:rPr lang="en-US" dirty="0">
                <a:effectLst/>
              </a:rPr>
              <a:t>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35382837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 this report you can see the actual user messages within the context of the conversation when you pick “View Conversations” – this can produce “Insight to Action” as we will see</a:t>
            </a:r>
            <a:r>
              <a:rPr lang="en-US" dirty="0">
                <a:effectLst/>
              </a:rPr>
              <a:t>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9152701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report shows unresolved intents and the Closest predictions for resolving the intent. This can help you quickly improve the digital assistant experience.</a:t>
            </a:r>
            <a:r>
              <a:rPr lang="en-US" dirty="0">
                <a:effectLst/>
              </a:rPr>
              <a:t>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16283281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report lets you find out how many conversations flowed through the intents' execution paths for any given period. It is like a transit map where stops can represent intents, states defined in the flow and internal states to mark the beginning and end of the conversation.</a:t>
            </a:r>
            <a:r>
              <a:rPr lang="en-US" dirty="0">
                <a:effectLst/>
              </a:rPr>
              <a:t>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37803809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can query an intent and find its execution path based on the parameters it was given. The report will relay the corresponding metrics for the path.</a:t>
            </a:r>
            <a:r>
              <a:rPr lang="en-US" dirty="0">
                <a:effectLst/>
              </a:rPr>
              <a:t>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37736824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can see what utterances are not tied to an intent. And you can then use the </a:t>
            </a:r>
            <a:r>
              <a:rPr lang="en-US" sz="1200" kern="1200" dirty="0" err="1">
                <a:solidFill>
                  <a:schemeClr val="tx1"/>
                </a:solidFill>
                <a:effectLst/>
                <a:latin typeface="+mn-lt"/>
                <a:ea typeface="+mn-ea"/>
                <a:cs typeface="+mn-cs"/>
              </a:rPr>
              <a:t>Retrainer</a:t>
            </a:r>
            <a:r>
              <a:rPr lang="en-US" sz="1200" kern="1200" dirty="0">
                <a:solidFill>
                  <a:schemeClr val="tx1"/>
                </a:solidFill>
                <a:effectLst/>
                <a:latin typeface="+mn-lt"/>
                <a:ea typeface="+mn-ea"/>
                <a:cs typeface="+mn-cs"/>
              </a:rPr>
              <a:t> capability to SOLVE for this!  Another excellent example of “Insight to Action”</a:t>
            </a:r>
            <a:r>
              <a:rPr lang="en-US" dirty="0">
                <a:effectLst/>
              </a:rPr>
              <a:t>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40698596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 brings you to this screen where I can now associate This unresolved utterance with an existing Intent OR create a new Intent</a:t>
            </a:r>
            <a:r>
              <a:rPr lang="en-US" dirty="0">
                <a:effectLst/>
              </a:rPr>
              <a:t>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19511805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report can also be accessed apart from Unresolved Intents.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1476091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is where you can enable Insights in your ODA environment</a:t>
            </a:r>
            <a:r>
              <a:rPr lang="en-US" dirty="0">
                <a:effectLst/>
              </a:rPr>
              <a:t> </a:t>
            </a:r>
            <a:endParaRPr lang="en-US" dirty="0"/>
          </a:p>
        </p:txBody>
      </p:sp>
      <p:sp>
        <p:nvSpPr>
          <p:cNvPr id="4" name="Slide Number Placeholder 3"/>
          <p:cNvSpPr>
            <a:spLocks noGrp="1"/>
          </p:cNvSpPr>
          <p:nvPr>
            <p:ph type="sldNum" sz="quarter" idx="5"/>
          </p:nvPr>
        </p:nvSpPr>
        <p:spPr/>
        <p:txBody>
          <a:bodyPr/>
          <a:lstStyle/>
          <a:p>
            <a:fld id="{93157390-899F-4079-9E68-8F4C95CAAC28}" type="slidenum">
              <a:rPr lang="en-US" smtClean="0"/>
              <a:t>4</a:t>
            </a:fld>
            <a:endParaRPr lang="en-US"/>
          </a:p>
        </p:txBody>
      </p:sp>
    </p:spTree>
    <p:extLst>
      <p:ext uri="{BB962C8B-B14F-4D97-AF65-F5344CB8AC3E}">
        <p14:creationId xmlns:p14="http://schemas.microsoft.com/office/powerpoint/2010/main" val="14903650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From the </a:t>
            </a:r>
            <a:r>
              <a:rPr lang="en-US" sz="1200" kern="1200" dirty="0" err="1">
                <a:solidFill>
                  <a:schemeClr val="tx1"/>
                </a:solidFill>
                <a:effectLst/>
                <a:latin typeface="+mn-lt"/>
                <a:ea typeface="+mn-ea"/>
                <a:cs typeface="+mn-cs"/>
              </a:rPr>
              <a:t>retrainer</a:t>
            </a:r>
            <a:r>
              <a:rPr lang="en-US" sz="1200" kern="1200" dirty="0">
                <a:solidFill>
                  <a:schemeClr val="tx1"/>
                </a:solidFill>
                <a:effectLst/>
                <a:latin typeface="+mn-lt"/>
                <a:ea typeface="+mn-ea"/>
                <a:cs typeface="+mn-cs"/>
              </a:rPr>
              <a:t> report, you can specify a language for your skills as well.</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6842081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your Digital assistant is tied to one of our service clouds, Service Cloud’s native reporting can let you know how the digital assistant is doing as a “Virtual Agent”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35043931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example of the same in Service Cloud shows </a:t>
            </a:r>
            <a:r>
              <a:rPr lang="en-US"/>
              <a:t>chat statistics handled by ODA</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34879700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2392306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what types of reports are available? We have </a:t>
            </a:r>
            <a:r>
              <a:rPr lang="en-US" sz="1200" b="1" kern="1200" dirty="0">
                <a:solidFill>
                  <a:schemeClr val="tx1"/>
                </a:solidFill>
                <a:effectLst/>
                <a:latin typeface="+mn-lt"/>
                <a:ea typeface="+mn-ea"/>
                <a:cs typeface="+mn-cs"/>
              </a:rPr>
              <a:t>Overview reports</a:t>
            </a:r>
            <a:r>
              <a:rPr lang="en-US" sz="1200" kern="1200" dirty="0">
                <a:solidFill>
                  <a:schemeClr val="tx1"/>
                </a:solidFill>
                <a:effectLst/>
                <a:latin typeface="+mn-lt"/>
                <a:ea typeface="+mn-ea"/>
                <a:cs typeface="+mn-cs"/>
              </a:rPr>
              <a:t> – they give you the big picture of what is happening.  </a:t>
            </a:r>
            <a:r>
              <a:rPr lang="en-US" sz="1200" b="1" kern="1200" dirty="0">
                <a:solidFill>
                  <a:schemeClr val="tx1"/>
                </a:solidFill>
                <a:effectLst/>
                <a:latin typeface="+mn-lt"/>
                <a:ea typeface="+mn-ea"/>
                <a:cs typeface="+mn-cs"/>
              </a:rPr>
              <a:t>CONVERSATION</a:t>
            </a:r>
            <a:r>
              <a:rPr lang="en-US" sz="1200" kern="1200" dirty="0">
                <a:solidFill>
                  <a:schemeClr val="tx1"/>
                </a:solidFill>
                <a:effectLst/>
                <a:latin typeface="+mn-lt"/>
                <a:ea typeface="+mn-ea"/>
                <a:cs typeface="+mn-cs"/>
              </a:rPr>
              <a:t> reports Displays the transcripts for the conversations that occurred during a session to give insight into action – SKILLS - digital assistant's skill routing and intent resolution can be evaluated.  RETRAINER - the counterpart to the skill-level </a:t>
            </a:r>
            <a:r>
              <a:rPr lang="en-US" sz="1200" u="none" strike="noStrike" kern="1200" dirty="0">
                <a:solidFill>
                  <a:schemeClr val="tx1"/>
                </a:solidFill>
                <a:effectLst/>
                <a:latin typeface="+mn-lt"/>
                <a:ea typeface="+mn-ea"/>
                <a:cs typeface="+mn-cs"/>
                <a:hlinkClick r:id="rId3"/>
              </a:rPr>
              <a:t>Retrainer</a:t>
            </a:r>
            <a:r>
              <a:rPr lang="en-US" sz="1200" kern="1200" dirty="0">
                <a:solidFill>
                  <a:schemeClr val="tx1"/>
                </a:solidFill>
                <a:effectLst/>
                <a:latin typeface="+mn-lt"/>
                <a:ea typeface="+mn-ea"/>
                <a:cs typeface="+mn-cs"/>
              </a:rPr>
              <a:t>, lets you improve the intent resolution for the registered skills using the live data that flows through the digital assistant</a:t>
            </a:r>
            <a:r>
              <a:rPr lang="en-US" dirty="0">
                <a:effectLst/>
              </a:rPr>
              <a:t> </a:t>
            </a:r>
            <a:endParaRPr lang="en-US" dirty="0"/>
          </a:p>
        </p:txBody>
      </p:sp>
      <p:sp>
        <p:nvSpPr>
          <p:cNvPr id="4" name="Slide Number Placeholder 3"/>
          <p:cNvSpPr>
            <a:spLocks noGrp="1"/>
          </p:cNvSpPr>
          <p:nvPr>
            <p:ph type="sldNum" sz="quarter" idx="5"/>
          </p:nvPr>
        </p:nvSpPr>
        <p:spPr/>
        <p:txBody>
          <a:bodyPr/>
          <a:lstStyle/>
          <a:p>
            <a:fld id="{93157390-899F-4079-9E68-8F4C95CAAC28}" type="slidenum">
              <a:rPr lang="en-US" smtClean="0"/>
              <a:t>5</a:t>
            </a:fld>
            <a:endParaRPr lang="en-US"/>
          </a:p>
        </p:txBody>
      </p:sp>
    </p:spTree>
    <p:extLst>
      <p:ext uri="{BB962C8B-B14F-4D97-AF65-F5344CB8AC3E}">
        <p14:creationId xmlns:p14="http://schemas.microsoft.com/office/powerpoint/2010/main" val="3681634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area of reporting are our Overview Reports. This dashboard consists of a number of reports that give you the big picture of how things are going - # of conversations, % competed, how long and more. It combines charts and tiles to keep you abreast of your world  </a:t>
            </a:r>
          </a:p>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954101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are some of the reports that make up this dashboard. I can monitor these trends. Using a donut chart</a:t>
            </a:r>
            <a:r>
              <a:rPr lang="en-US" dirty="0">
                <a:effectLst/>
              </a:rPr>
              <a:t>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293245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can understand the number of sessions initiated through a channel connected to a skill or digital assistant</a:t>
            </a:r>
            <a:r>
              <a:rPr lang="en-US" dirty="0">
                <a:effectLst/>
              </a:rPr>
              <a:t> </a:t>
            </a:r>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3389934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chart tracks channel usage as a percentage of the total sessions. Hovering on it lets me see details.</a:t>
            </a:r>
            <a:r>
              <a:rPr lang="en-US" dirty="0">
                <a:effectLst/>
              </a:rPr>
              <a:t>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11306552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mailto:mailto:quietperiod_ww_grp@oracle.com" TargetMode="External"/><Relationship Id="rId2" Type="http://schemas.openxmlformats.org/officeDocument/2006/relationships/hyperlink" Target="https://confluence.oraclecorp.com/confluence/display/DemandCenter/Safe+Harbor+Disclosures+for+Presentations"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9.jpeg"/><Relationship Id="rId4" Type="http://schemas.openxmlformats.org/officeDocument/2006/relationships/image" Target="../media/image4.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image" Target="../media/image13.svg"/><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image" Target="../media/image12.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image" Target="../media/image1.emf"/><Relationship Id="rId5" Type="http://schemas.openxmlformats.org/officeDocument/2006/relationships/tags" Target="../tags/tag14.xml"/><Relationship Id="rId10" Type="http://schemas.openxmlformats.org/officeDocument/2006/relationships/image" Target="../media/image11.jpeg"/><Relationship Id="rId4" Type="http://schemas.openxmlformats.org/officeDocument/2006/relationships/tags" Target="../tags/tag13.xml"/><Relationship Id="rId9"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20.xml"/><Relationship Id="rId7" Type="http://schemas.openxmlformats.org/officeDocument/2006/relationships/slideMaster" Target="../slideMasters/slideMaster2.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6.xml"/><Relationship Id="rId7" Type="http://schemas.openxmlformats.org/officeDocument/2006/relationships/image" Target="../media/image15.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slideMaster" Target="../slideMasters/slideMaster2.xml"/><Relationship Id="rId5" Type="http://schemas.openxmlformats.org/officeDocument/2006/relationships/tags" Target="../tags/tag28.xml"/><Relationship Id="rId4" Type="http://schemas.openxmlformats.org/officeDocument/2006/relationships/tags" Target="../tags/tag27.xml"/></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1.xml"/><Relationship Id="rId7" Type="http://schemas.openxmlformats.org/officeDocument/2006/relationships/image" Target="../media/image16.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slideMaster" Target="../slideMasters/slideMaster2.xml"/><Relationship Id="rId5" Type="http://schemas.openxmlformats.org/officeDocument/2006/relationships/tags" Target="../tags/tag33.xml"/><Relationship Id="rId4" Type="http://schemas.openxmlformats.org/officeDocument/2006/relationships/tags" Target="../tags/tag32.xml"/></Relationships>
</file>

<file path=ppt/slideLayouts/_rels/slideLayout33.xml.rels><?xml version="1.0" encoding="UTF-8" standalone="yes"?>
<Relationships xmlns="http://schemas.openxmlformats.org/package/2006/relationships"><Relationship Id="rId8" Type="http://schemas.openxmlformats.org/officeDocument/2006/relationships/tags" Target="../tags/tag41.xml"/><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image" Target="../media/image1.emf"/><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image" Target="../media/image17.jpeg"/><Relationship Id="rId5" Type="http://schemas.openxmlformats.org/officeDocument/2006/relationships/tags" Target="../tags/tag38.xml"/><Relationship Id="rId10" Type="http://schemas.openxmlformats.org/officeDocument/2006/relationships/slideMaster" Target="../slideMasters/slideMaster2.xml"/><Relationship Id="rId4" Type="http://schemas.openxmlformats.org/officeDocument/2006/relationships/tags" Target="../tags/tag37.xml"/><Relationship Id="rId9" Type="http://schemas.openxmlformats.org/officeDocument/2006/relationships/tags" Target="../tags/tag42.xml"/></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tags" Target="../tags/tag45.xml"/><Relationship Id="rId7" Type="http://schemas.openxmlformats.org/officeDocument/2006/relationships/image" Target="../media/image1.emf"/><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image" Target="../media/image19.png"/><Relationship Id="rId3" Type="http://schemas.openxmlformats.org/officeDocument/2006/relationships/tags" Target="../tags/tag48.xml"/><Relationship Id="rId7" Type="http://schemas.openxmlformats.org/officeDocument/2006/relationships/tags" Target="../tags/tag52.xml"/><Relationship Id="rId12" Type="http://schemas.openxmlformats.org/officeDocument/2006/relationships/slideMaster" Target="../slideMasters/slideMaster2.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tags" Target="../tags/tag56.xml"/><Relationship Id="rId5" Type="http://schemas.openxmlformats.org/officeDocument/2006/relationships/tags" Target="../tags/tag50.xml"/><Relationship Id="rId10" Type="http://schemas.openxmlformats.org/officeDocument/2006/relationships/tags" Target="../tags/tag55.xml"/><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image" Target="../media/image1.emf"/></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ight - Titl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C96C0F11-AAE4-4147-BF68-F2C0EE13073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860484" y="20917"/>
            <a:ext cx="4331516" cy="2542941"/>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5595"/>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3188"/>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26349A69-90E3-45DB-BC86-3B7FB26B13E2}"/>
              </a:ext>
            </a:extLst>
          </p:cNvPr>
          <p:cNvSpPr/>
          <p:nvPr userDrawn="1"/>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p>
        </p:txBody>
      </p:sp>
    </p:spTree>
    <p:extLst>
      <p:ext uri="{BB962C8B-B14F-4D97-AF65-F5344CB8AC3E}">
        <p14:creationId xmlns:p14="http://schemas.microsoft.com/office/powerpoint/2010/main" val="3207736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ght - Title Quad Infographic">
    <p:bg>
      <p:bgRef idx="1001">
        <a:schemeClr val="bg1"/>
      </p:bgRef>
    </p:bg>
    <p:spTree>
      <p:nvGrpSpPr>
        <p:cNvPr id="1" name=""/>
        <p:cNvGrpSpPr/>
        <p:nvPr/>
      </p:nvGrpSpPr>
      <p:grpSpPr>
        <a:xfrm>
          <a:off x="0" y="0"/>
          <a:ext cx="0" cy="0"/>
          <a:chOff x="0" y="0"/>
          <a:chExt cx="0" cy="0"/>
        </a:xfrm>
      </p:grpSpPr>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US"/>
              <a:t>Click icon to add picture</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E3EED3DC-3691-46BD-9B48-E2C270C741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8BE0263-5FD6-4DE6-B9D0-79EF81804AF3}"/>
              </a:ext>
            </a:extLst>
          </p:cNvPr>
          <p:cNvSpPr>
            <a:spLocks noGrp="1"/>
          </p:cNvSpPr>
          <p:nvPr>
            <p:ph type="dt" sz="half" idx="27"/>
          </p:nvPr>
        </p:nvSpPr>
        <p:spPr/>
        <p:txBody>
          <a:bodyPr/>
          <a:lstStyle/>
          <a:p>
            <a:fld id="{144A390E-87D2-4CBA-AB20-722C39F2889C}" type="datetime1">
              <a:rPr lang="en-US" smtClean="0"/>
              <a:t>3/29/22</a:t>
            </a:fld>
            <a:endParaRPr lang="en-US" dirty="0"/>
          </a:p>
        </p:txBody>
      </p:sp>
      <p:sp>
        <p:nvSpPr>
          <p:cNvPr id="3" name="Footer Placeholder 2">
            <a:extLst>
              <a:ext uri="{FF2B5EF4-FFF2-40B4-BE49-F238E27FC236}">
                <a16:creationId xmlns:a16="http://schemas.microsoft.com/office/drawing/2014/main" id="{FC6C050F-728D-4BEF-B207-F42452F3527D}"/>
              </a:ext>
            </a:extLst>
          </p:cNvPr>
          <p:cNvSpPr>
            <a:spLocks noGrp="1"/>
          </p:cNvSpPr>
          <p:nvPr>
            <p:ph type="ftr" sz="quarter" idx="28"/>
          </p:nvPr>
        </p:nvSpPr>
        <p:spPr/>
        <p:txBody>
          <a:bodyPr/>
          <a:lstStyle/>
          <a:p>
            <a:r>
              <a:rPr lang="en-US"/>
              <a:t>Copyright © 2021,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BD446726-6BED-4C16-B2F2-97FDB0765DB8}"/>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235322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ght - Numbered Outlin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fld id="{9AE8C36C-F008-469A-BF62-824F3D1C5E70}" type="datetime1">
              <a:rPr lang="en-US" smtClean="0"/>
              <a:t>3/29/22</a:t>
            </a:fld>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2021,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399184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ight - Numbered Outline 2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fld id="{E2FE6BCD-072B-4C98-999C-2F1BF08A8651}" type="datetime1">
              <a:rPr lang="en-US" smtClean="0"/>
              <a:t>3/29/22</a:t>
            </a:fld>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2021,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9" name="Text Placeholder 3">
            <a:extLst>
              <a:ext uri="{FF2B5EF4-FFF2-40B4-BE49-F238E27FC236}">
                <a16:creationId xmlns:a16="http://schemas.microsoft.com/office/drawing/2014/main" id="{93AB42C3-C7C2-47CD-8E87-C5D5963E7A0E}"/>
              </a:ext>
            </a:extLst>
          </p:cNvPr>
          <p:cNvSpPr>
            <a:spLocks noGrp="1"/>
          </p:cNvSpPr>
          <p:nvPr>
            <p:ph type="body" sz="quarter" idx="48"/>
          </p:nvPr>
        </p:nvSpPr>
        <p:spPr>
          <a:xfrm>
            <a:off x="6364986"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1025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ght - Title/Subtitle Quad Infographic">
    <p:bg>
      <p:bgRef idx="1001">
        <a:schemeClr val="bg1"/>
      </p:bgRef>
    </p:bg>
    <p:spTree>
      <p:nvGrpSpPr>
        <p:cNvPr id="1" name=""/>
        <p:cNvGrpSpPr/>
        <p:nvPr/>
      </p:nvGrpSpPr>
      <p:grpSpPr>
        <a:xfrm>
          <a:off x="0" y="0"/>
          <a:ext cx="0" cy="0"/>
          <a:chOff x="0" y="0"/>
          <a:chExt cx="0" cy="0"/>
        </a:xfrm>
      </p:grpSpPr>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fld id="{7567B211-6658-437D-83F1-FBB0057E47DE}" type="datetime1">
              <a:rPr lang="en-US" smtClean="0"/>
              <a:t>3/29/22</a:t>
            </a:fld>
            <a:endParaRPr lang="en-US" dirty="0"/>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r>
              <a:rPr lang="en-US"/>
              <a:t>Copyright © 2021,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954978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Light - Blank">
    <p:spTree>
      <p:nvGrpSpPr>
        <p:cNvPr id="1" name=""/>
        <p:cNvGrpSpPr/>
        <p:nvPr/>
      </p:nvGrpSpPr>
      <p:grpSpPr>
        <a:xfrm>
          <a:off x="0" y="0"/>
          <a:ext cx="0" cy="0"/>
          <a:chOff x="0" y="0"/>
          <a:chExt cx="0" cy="0"/>
        </a:xfrm>
      </p:grpSpPr>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B6E29D2F-E9BE-442D-8048-30D82B0FA2D2}"/>
              </a:ext>
            </a:extLst>
          </p:cNvPr>
          <p:cNvSpPr>
            <a:spLocks noGrp="1"/>
          </p:cNvSpPr>
          <p:nvPr>
            <p:ph type="dt" sz="half" idx="10"/>
          </p:nvPr>
        </p:nvSpPr>
        <p:spPr/>
        <p:txBody>
          <a:bodyPr/>
          <a:lstStyle/>
          <a:p>
            <a:fld id="{6FD97975-0B61-466D-9FCF-B31DF2BCED0C}" type="datetime1">
              <a:rPr lang="en-US" smtClean="0"/>
              <a:t>3/29/22</a:t>
            </a:fld>
            <a:endParaRPr lang="en-US" dirty="0"/>
          </a:p>
        </p:txBody>
      </p:sp>
      <p:sp>
        <p:nvSpPr>
          <p:cNvPr id="4" name="Footer Placeholder 3">
            <a:extLst>
              <a:ext uri="{FF2B5EF4-FFF2-40B4-BE49-F238E27FC236}">
                <a16:creationId xmlns:a16="http://schemas.microsoft.com/office/drawing/2014/main" id="{4249E66D-873C-4E3D-B665-952DA3AD6CCF}"/>
              </a:ext>
            </a:extLst>
          </p:cNvPr>
          <p:cNvSpPr>
            <a:spLocks noGrp="1"/>
          </p:cNvSpPr>
          <p:nvPr>
            <p:ph type="ftr" sz="quarter" idx="11"/>
          </p:nvPr>
        </p:nvSpPr>
        <p:spPr/>
        <p:txBody>
          <a:bodyPr/>
          <a:lstStyle/>
          <a:p>
            <a:r>
              <a:rPr lang="en-US"/>
              <a:t>Copyright © 2021, Oracle and/or its affiliates  |  Confidential: Internal/Restricted/Highly Restricted</a:t>
            </a:r>
            <a:endParaRPr lang="en-US" dirty="0"/>
          </a:p>
        </p:txBody>
      </p:sp>
      <p:sp>
        <p:nvSpPr>
          <p:cNvPr id="5" name="Slide Number Placeholder 4">
            <a:extLst>
              <a:ext uri="{FF2B5EF4-FFF2-40B4-BE49-F238E27FC236}">
                <a16:creationId xmlns:a16="http://schemas.microsoft.com/office/drawing/2014/main" id="{B52D4C26-D77F-4F76-BA95-32055FEC61F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347374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153D77D-CD9E-445C-8F26-904F65B519A3}"/>
              </a:ext>
            </a:extLst>
          </p:cNvPr>
          <p:cNvSpPr>
            <a:spLocks noGrp="1"/>
          </p:cNvSpPr>
          <p:nvPr>
            <p:ph type="dt" sz="half" idx="10"/>
          </p:nvPr>
        </p:nvSpPr>
        <p:spPr/>
        <p:txBody>
          <a:bodyPr/>
          <a:lstStyle/>
          <a:p>
            <a:fld id="{3898B69A-3FDC-4CAF-AA64-2A38456C3B7B}" type="datetime1">
              <a:rPr lang="en-US" smtClean="0"/>
              <a:t>3/29/22</a:t>
            </a:fld>
            <a:endParaRPr lang="en-US" dirty="0"/>
          </a:p>
        </p:txBody>
      </p:sp>
      <p:sp>
        <p:nvSpPr>
          <p:cNvPr id="5" name="Footer Placeholder 4">
            <a:extLst>
              <a:ext uri="{FF2B5EF4-FFF2-40B4-BE49-F238E27FC236}">
                <a16:creationId xmlns:a16="http://schemas.microsoft.com/office/drawing/2014/main" id="{50DAEFA0-C12C-4365-A532-D29F819542E1}"/>
              </a:ext>
            </a:extLst>
          </p:cNvPr>
          <p:cNvSpPr>
            <a:spLocks noGrp="1"/>
          </p:cNvSpPr>
          <p:nvPr>
            <p:ph type="ftr" sz="quarter" idx="11"/>
          </p:nvPr>
        </p:nvSpPr>
        <p:spPr/>
        <p:txBody>
          <a:bodyPr/>
          <a:lstStyle/>
          <a:p>
            <a:r>
              <a:rPr lang="en-US"/>
              <a:t>Copyright © 2021,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9E6038FD-33E0-4C25-AC00-13FEB177A45C}"/>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264589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ight - Title/Subtitle">
    <p:spTree>
      <p:nvGrpSpPr>
        <p:cNvPr id="1" name=""/>
        <p:cNvGrpSpPr/>
        <p:nvPr/>
      </p:nvGrpSpPr>
      <p:grpSpPr>
        <a:xfrm>
          <a:off x="0" y="0"/>
          <a:ext cx="0" cy="0"/>
          <a:chOff x="0" y="0"/>
          <a:chExt cx="0" cy="0"/>
        </a:xfrm>
      </p:grpSpPr>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6526A55-50C7-43D1-9A4E-DE6E31578685}"/>
              </a:ext>
            </a:extLst>
          </p:cNvPr>
          <p:cNvSpPr>
            <a:spLocks noGrp="1"/>
          </p:cNvSpPr>
          <p:nvPr>
            <p:ph type="dt" sz="half" idx="12"/>
          </p:nvPr>
        </p:nvSpPr>
        <p:spPr/>
        <p:txBody>
          <a:bodyPr/>
          <a:lstStyle/>
          <a:p>
            <a:fld id="{577B88C8-B304-42E2-BB3F-7BB2000C45BA}" type="datetime1">
              <a:rPr lang="en-US" smtClean="0"/>
              <a:t>3/29/22</a:t>
            </a:fld>
            <a:endParaRPr lang="en-US" dirty="0"/>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p:txBody>
          <a:bodyPr/>
          <a:lstStyle/>
          <a:p>
            <a:r>
              <a:rPr lang="en-US"/>
              <a:t>Copyright © 2021,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284295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Light - Metric">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46438-F717-2B4C-BAC0-BFCDA780AA8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576"/>
          <a:stretch/>
        </p:blipFill>
        <p:spPr>
          <a:xfrm>
            <a:off x="6044249" y="0"/>
            <a:ext cx="6147750" cy="6858000"/>
          </a:xfrm>
          <a:prstGeom prst="rect">
            <a:avLst/>
          </a:prstGeom>
        </p:spPr>
      </p:pic>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71217"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rgbClr val="AE562C"/>
                </a:solidFill>
              </a:defRPr>
            </a:lvl1pPr>
          </a:lstStyle>
          <a:p>
            <a:pPr lvl="0"/>
            <a:r>
              <a:rPr lang="en-US" dirty="0"/>
              <a:t>00%</a:t>
            </a:r>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fld id="{E4EB18A2-7EBE-4232-99F5-52F53521DCFC}" type="datetime1">
              <a:rPr lang="en-US" smtClean="0"/>
              <a:t>3/29/22</a:t>
            </a:fld>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a:t>Copyright © 2021,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759846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Light - Data Texture 07 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681203-42C6-B54E-A5F8-FE2DAE3C0E0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fld id="{95141F94-A6C5-4BF7-A508-2C3B85711BB9}" type="datetime1">
              <a:rPr lang="en-US" smtClean="0"/>
              <a:t>3/29/22</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2021,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46472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ight - Safe Harbor">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F7C5FACA-CB69-F341-96EC-260102929140}"/>
              </a:ext>
            </a:extLst>
          </p:cNvPr>
          <p:cNvSpPr txBox="1"/>
          <p:nvPr userDrawn="1"/>
        </p:nvSpPr>
        <p:spPr>
          <a:xfrm>
            <a:off x="766762" y="18415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solidFill>
                  <a:schemeClr val="tx1"/>
                </a:solidFill>
                <a:latin typeface="+mn-lt"/>
                <a:cs typeface="Oracle Sans Tab" panose="020B0503020204020204" pitchFamily="34" charset="0"/>
              </a:rPr>
              <a:t>Safe harbor statement</a:t>
            </a:r>
          </a:p>
        </p:txBody>
      </p:sp>
      <p:sp>
        <p:nvSpPr>
          <p:cNvPr id="14" name="Text Field">
            <a:extLst>
              <a:ext uri="{FF2B5EF4-FFF2-40B4-BE49-F238E27FC236}">
                <a16:creationId xmlns:a16="http://schemas.microsoft.com/office/drawing/2014/main" id="{EA78FDD8-084D-2D41-A37D-7DE0C431B1DA}"/>
              </a:ext>
            </a:extLst>
          </p:cNvPr>
          <p:cNvSpPr txBox="1"/>
          <p:nvPr userDrawn="1"/>
        </p:nvSpPr>
        <p:spPr>
          <a:xfrm>
            <a:off x="766762" y="1608421"/>
            <a:ext cx="7987939" cy="2492990"/>
          </a:xfrm>
          <a:prstGeom prst="rect">
            <a:avLst/>
          </a:prstGeom>
          <a:noFill/>
        </p:spPr>
        <p:txBody>
          <a:bodyPr wrap="square" lIns="0" tIns="0" rIns="0" bIns="0" rtlCol="0">
            <a:spAutoFit/>
          </a:bodyPr>
          <a:lstStyle/>
          <a:p>
            <a:r>
              <a:rPr lang="en-US" sz="1800" b="0" i="0" u="none" strike="noStrike" kern="1200" dirty="0">
                <a:solidFill>
                  <a:schemeClr val="tx1"/>
                </a:solidFill>
                <a:effectLst/>
                <a:latin typeface="+mn-lt"/>
                <a:ea typeface="+mn-ea"/>
                <a:cs typeface="+mn-cs"/>
              </a:rPr>
              <a:t>As of August 2020, for most presentations, a safe harbor statement is no longer required, and you will not need to use this slide.  </a:t>
            </a:r>
            <a:br>
              <a:rPr lang="en-US" sz="1800" b="0" i="0" u="none" strike="noStrike" kern="1200" dirty="0">
                <a:solidFill>
                  <a:schemeClr val="tx1"/>
                </a:solidFill>
                <a:effectLst/>
                <a:latin typeface="+mn-lt"/>
                <a:ea typeface="+mn-ea"/>
                <a:cs typeface="+mn-cs"/>
              </a:rPr>
            </a:br>
            <a:endParaRPr lang="en-US" sz="1800" b="0" i="0" u="none" strike="noStrike" kern="1200" dirty="0">
              <a:solidFill>
                <a:schemeClr val="tx1"/>
              </a:solidFill>
              <a:effectLst/>
              <a:latin typeface="+mn-lt"/>
              <a:ea typeface="+mn-ea"/>
              <a:cs typeface="+mn-cs"/>
            </a:endParaRPr>
          </a:p>
          <a:p>
            <a:r>
              <a:rPr lang="en-US" sz="1800" b="0" i="0" u="none" strike="noStrike" kern="1200" dirty="0">
                <a:solidFill>
                  <a:schemeClr val="tx1"/>
                </a:solidFill>
                <a:effectLst/>
                <a:latin typeface="+mn-lt"/>
                <a:ea typeface="+mn-ea"/>
                <a:cs typeface="+mn-cs"/>
              </a:rPr>
              <a:t>The forward looking statement safe harbor slide is required ONLY for external presentations that pertain to: product launches, executive presentations and keynotes at major events, and any event attended by financial analysts.</a:t>
            </a:r>
          </a:p>
          <a:p>
            <a:endParaRPr lang="en-US" sz="1800" b="0" i="0" u="none" strike="noStrike" kern="1200" dirty="0">
              <a:solidFill>
                <a:schemeClr val="tx1"/>
              </a:solidFill>
              <a:effectLst/>
              <a:latin typeface="+mn-lt"/>
              <a:ea typeface="+mn-ea"/>
              <a:cs typeface="+mn-cs"/>
            </a:endParaRPr>
          </a:p>
          <a:p>
            <a:r>
              <a:rPr lang="en-US" dirty="0"/>
              <a:t>The notice is available at the </a:t>
            </a:r>
            <a:r>
              <a:rPr lang="en-US" u="sng" dirty="0">
                <a:solidFill>
                  <a:srgbClr val="00688C"/>
                </a:solidFill>
                <a:hlinkClick r:id="rId2">
                  <a:extLst>
                    <a:ext uri="{A12FA001-AC4F-418D-AE19-62706E023703}">
                      <ahyp:hlinkClr xmlns:ahyp="http://schemas.microsoft.com/office/drawing/2018/hyperlinkcolor" val="tx"/>
                    </a:ext>
                  </a:extLst>
                </a:hlinkClick>
              </a:rPr>
              <a:t>Safe Harbor Confluence Page</a:t>
            </a:r>
            <a:endParaRPr lang="en-US" dirty="0">
              <a:solidFill>
                <a:srgbClr val="00688C"/>
              </a:solidFill>
            </a:endParaRPr>
          </a:p>
          <a:p>
            <a:r>
              <a:rPr lang="en-US" dirty="0"/>
              <a:t>Contact for Forward Looking Statement: </a:t>
            </a:r>
            <a:r>
              <a:rPr lang="en-US" u="sng" dirty="0">
                <a:solidFill>
                  <a:srgbClr val="00688C"/>
                </a:solidFill>
                <a:hlinkClick r:id="rId3">
                  <a:extLst>
                    <a:ext uri="{A12FA001-AC4F-418D-AE19-62706E023703}">
                      <ahyp:hlinkClr xmlns:ahyp="http://schemas.microsoft.com/office/drawing/2018/hyperlinkcolor" val="tx"/>
                    </a:ext>
                  </a:extLst>
                </a:hlinkClick>
              </a:rPr>
              <a:t>quietperiod_ww_grp@oracle.com</a:t>
            </a:r>
            <a:endParaRPr lang="en-US" dirty="0">
              <a:solidFill>
                <a:srgbClr val="00688C"/>
              </a:solidFill>
            </a:endParaRPr>
          </a:p>
        </p:txBody>
      </p:sp>
      <p:sp>
        <p:nvSpPr>
          <p:cNvPr id="2" name="Date Placeholder 1">
            <a:extLst>
              <a:ext uri="{FF2B5EF4-FFF2-40B4-BE49-F238E27FC236}">
                <a16:creationId xmlns:a16="http://schemas.microsoft.com/office/drawing/2014/main" id="{7D96628B-0EF0-416B-9E8E-3931DFCB9120}"/>
              </a:ext>
            </a:extLst>
          </p:cNvPr>
          <p:cNvSpPr>
            <a:spLocks noGrp="1"/>
          </p:cNvSpPr>
          <p:nvPr>
            <p:ph type="dt" sz="half" idx="10"/>
          </p:nvPr>
        </p:nvSpPr>
        <p:spPr/>
        <p:txBody>
          <a:bodyPr/>
          <a:lstStyle/>
          <a:p>
            <a:fld id="{89A25676-9912-48C6-9E3A-F4D21A096116}" type="datetime1">
              <a:rPr lang="en-US" smtClean="0"/>
              <a:t>3/29/22</a:t>
            </a:fld>
            <a:endParaRPr lang="en-US" dirty="0"/>
          </a:p>
        </p:txBody>
      </p:sp>
      <p:sp>
        <p:nvSpPr>
          <p:cNvPr id="3" name="Footer Placeholder 2">
            <a:extLst>
              <a:ext uri="{FF2B5EF4-FFF2-40B4-BE49-F238E27FC236}">
                <a16:creationId xmlns:a16="http://schemas.microsoft.com/office/drawing/2014/main" id="{72B72738-3834-418C-9636-B18B1A1825FD}"/>
              </a:ext>
            </a:extLst>
          </p:cNvPr>
          <p:cNvSpPr>
            <a:spLocks noGrp="1"/>
          </p:cNvSpPr>
          <p:nvPr>
            <p:ph type="ftr" sz="quarter" idx="11"/>
          </p:nvPr>
        </p:nvSpPr>
        <p:spPr/>
        <p:txBody>
          <a:bodyPr/>
          <a:lstStyle/>
          <a:p>
            <a:r>
              <a:rPr lang="en-US"/>
              <a:t>Copyright © 2021, Oracle and/or its affiliates  |  Confidential: Internal/Restricted/Highly Restricted</a:t>
            </a:r>
            <a:endParaRPr lang="en-US" dirty="0"/>
          </a:p>
        </p:txBody>
      </p:sp>
      <p:sp>
        <p:nvSpPr>
          <p:cNvPr id="4" name="Slide Number Placeholder 3">
            <a:extLst>
              <a:ext uri="{FF2B5EF4-FFF2-40B4-BE49-F238E27FC236}">
                <a16:creationId xmlns:a16="http://schemas.microsoft.com/office/drawing/2014/main" id="{95C840CC-B289-4EEE-9D6C-A6440E6863B5}"/>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385907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31DBF8-F618-4198-88BA-FD1569B2979A}"/>
              </a:ext>
            </a:extLst>
          </p:cNvPr>
          <p:cNvSpPr>
            <a:spLocks noGrp="1"/>
          </p:cNvSpPr>
          <p:nvPr>
            <p:ph type="dt" sz="half" idx="14"/>
          </p:nvPr>
        </p:nvSpPr>
        <p:spPr/>
        <p:txBody>
          <a:bodyPr/>
          <a:lstStyle/>
          <a:p>
            <a:fld id="{EE332461-0228-4CE6-818B-14050AF0840D}" type="datetime1">
              <a:rPr lang="en-US" smtClean="0"/>
              <a:t>3/29/22</a:t>
            </a:fld>
            <a:endParaRPr lang="en-US" dirty="0"/>
          </a:p>
        </p:txBody>
      </p:sp>
      <p:sp>
        <p:nvSpPr>
          <p:cNvPr id="3" name="Footer Placeholder 2">
            <a:extLst>
              <a:ext uri="{FF2B5EF4-FFF2-40B4-BE49-F238E27FC236}">
                <a16:creationId xmlns:a16="http://schemas.microsoft.com/office/drawing/2014/main" id="{158AA26E-E9A4-4CE1-9157-28062D2322ED}"/>
              </a:ext>
            </a:extLst>
          </p:cNvPr>
          <p:cNvSpPr>
            <a:spLocks noGrp="1"/>
          </p:cNvSpPr>
          <p:nvPr>
            <p:ph type="ftr" sz="quarter" idx="15"/>
          </p:nvPr>
        </p:nvSpPr>
        <p:spPr/>
        <p:txBody>
          <a:bodyPr/>
          <a:lstStyle/>
          <a:p>
            <a:r>
              <a:rPr lang="en-US"/>
              <a:t>Copyright © 2021, Oracle and/or its affiliates  |  Confidential: Internal/Restricted/Highly Restricted</a:t>
            </a:r>
            <a:endParaRPr lang="en-US" dirty="0"/>
          </a:p>
        </p:txBody>
      </p:sp>
      <p:sp>
        <p:nvSpPr>
          <p:cNvPr id="4" name="Slide Number Placeholder 3">
            <a:extLst>
              <a:ext uri="{FF2B5EF4-FFF2-40B4-BE49-F238E27FC236}">
                <a16:creationId xmlns:a16="http://schemas.microsoft.com/office/drawing/2014/main" id="{0FB3DA01-00EF-4B14-8325-24C1135260F9}"/>
              </a:ext>
            </a:extLst>
          </p:cNvPr>
          <p:cNvSpPr>
            <a:spLocks noGrp="1"/>
          </p:cNvSpPr>
          <p:nvPr>
            <p:ph type="sldNum" sz="quarter" idx="16"/>
          </p:nvPr>
        </p:nvSpPr>
        <p:spPr/>
        <p:txBody>
          <a:bodyPr/>
          <a:lstStyle/>
          <a:p>
            <a:fld id="{345D60D9-5372-5F40-9443-0F9AE5BDC3C8}" type="slidenum">
              <a:rPr lang="en-US" smtClean="0"/>
              <a:pPr/>
              <a:t>‹#›</a:t>
            </a:fld>
            <a:endParaRPr lang="en-US" dirty="0"/>
          </a:p>
        </p:txBody>
      </p:sp>
      <p:sp>
        <p:nvSpPr>
          <p:cNvPr id="16" name="Content">
            <a:extLst>
              <a:ext uri="{FF2B5EF4-FFF2-40B4-BE49-F238E27FC236}">
                <a16:creationId xmlns:a16="http://schemas.microsoft.com/office/drawing/2014/main" id="{B9AD53CC-DC4B-493A-A31F-251C36811399}"/>
              </a:ext>
            </a:extLst>
          </p:cNvPr>
          <p:cNvSpPr>
            <a:spLocks noGrp="1"/>
          </p:cNvSpPr>
          <p:nvPr>
            <p:ph sz="quarter" idx="17"/>
          </p:nvPr>
        </p:nvSpPr>
        <p:spPr>
          <a:xfrm>
            <a:off x="766763" y="1600201"/>
            <a:ext cx="10671175" cy="4506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1">
            <a:extLst>
              <a:ext uri="{FF2B5EF4-FFF2-40B4-BE49-F238E27FC236}">
                <a16:creationId xmlns:a16="http://schemas.microsoft.com/office/drawing/2014/main" id="{C3FB6D10-A56F-46BF-8672-E18296A83AD8}"/>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Tree>
    <p:extLst>
      <p:ext uri="{BB962C8B-B14F-4D97-AF65-F5344CB8AC3E}">
        <p14:creationId xmlns:p14="http://schemas.microsoft.com/office/powerpoint/2010/main" val="144258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Light - Remote Speak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AB1892A-1B3D-014D-B9C7-BCEDE316FDA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000"/>
          <a:stretch/>
        </p:blipFill>
        <p:spPr>
          <a:xfrm>
            <a:off x="4876800" y="0"/>
            <a:ext cx="7315200"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32F5E131-FF87-4B2F-9DB6-B4DB095B758D}"/>
              </a:ext>
            </a:extLst>
          </p:cNvPr>
          <p:cNvSpPr>
            <a:spLocks noGrp="1"/>
          </p:cNvSpPr>
          <p:nvPr>
            <p:ph type="pic" sz="quarter" idx="20" hasCustomPrompt="1"/>
          </p:nvPr>
        </p:nvSpPr>
        <p:spPr>
          <a:xfrm>
            <a:off x="0" y="0"/>
            <a:ext cx="4876800" cy="6858000"/>
          </a:xfrm>
        </p:spPr>
        <p:txBody>
          <a:bodyPr anchor="ctr" anchorCtr="1"/>
          <a:lstStyle>
            <a:lvl1pPr>
              <a:defRPr/>
            </a:lvl1pPr>
          </a:lstStyle>
          <a:p>
            <a:r>
              <a:rPr lang="en-US" dirty="0"/>
              <a:t>Click to add image</a:t>
            </a:r>
          </a:p>
        </p:txBody>
      </p:sp>
      <p:sp>
        <p:nvSpPr>
          <p:cNvPr id="2" name="Date Placeholder 1">
            <a:extLst>
              <a:ext uri="{FF2B5EF4-FFF2-40B4-BE49-F238E27FC236}">
                <a16:creationId xmlns:a16="http://schemas.microsoft.com/office/drawing/2014/main" id="{BC86FB79-6AF9-4538-98F2-33825A26DECE}"/>
              </a:ext>
            </a:extLst>
          </p:cNvPr>
          <p:cNvSpPr>
            <a:spLocks noGrp="1"/>
          </p:cNvSpPr>
          <p:nvPr>
            <p:ph type="dt" sz="half" idx="21"/>
          </p:nvPr>
        </p:nvSpPr>
        <p:spPr/>
        <p:txBody>
          <a:bodyPr/>
          <a:lstStyle/>
          <a:p>
            <a:fld id="{AEC86372-ED1D-451E-A0DA-92F70A0393B1}" type="datetime1">
              <a:rPr lang="en-US" smtClean="0"/>
              <a:t>3/29/22</a:t>
            </a:fld>
            <a:endParaRPr lang="en-US" dirty="0"/>
          </a:p>
        </p:txBody>
      </p:sp>
      <p:sp>
        <p:nvSpPr>
          <p:cNvPr id="7" name="Footer Placeholder 6">
            <a:extLst>
              <a:ext uri="{FF2B5EF4-FFF2-40B4-BE49-F238E27FC236}">
                <a16:creationId xmlns:a16="http://schemas.microsoft.com/office/drawing/2014/main" id="{4D6A4509-AC78-4360-9126-01A3BC6609AC}"/>
              </a:ext>
            </a:extLst>
          </p:cNvPr>
          <p:cNvSpPr>
            <a:spLocks noGrp="1"/>
          </p:cNvSpPr>
          <p:nvPr>
            <p:ph type="ftr" sz="quarter" idx="22"/>
          </p:nvPr>
        </p:nvSpPr>
        <p:spPr/>
        <p:txBody>
          <a:bodyPr/>
          <a:lstStyle/>
          <a:p>
            <a:r>
              <a:rPr lang="en-US"/>
              <a:t>Copyright © 2021,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6C2FCDC2-FBB6-46F4-9BD5-AE85C1DC3F2C}"/>
              </a:ext>
            </a:extLst>
          </p:cNvPr>
          <p:cNvSpPr>
            <a:spLocks noGrp="1"/>
          </p:cNvSpPr>
          <p:nvPr>
            <p:ph type="sldNum" sz="quarter" idx="23"/>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242715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Light - Quote with Data Texture Backgroun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1C13851-8F5A-3D4E-B2BF-9068624FC3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BA19B719-F896-40D2-A59B-8E51E7D4BB65}"/>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7" name="Picture Placeholder 6">
            <a:extLst>
              <a:ext uri="{FF2B5EF4-FFF2-40B4-BE49-F238E27FC236}">
                <a16:creationId xmlns:a16="http://schemas.microsoft.com/office/drawing/2014/main" id="{414A2E81-7AA0-4954-BF7E-C076C41AF7C6}"/>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fld id="{DCEB30A5-FB54-4DA1-B38D-1B7DE81C6A48}" type="datetime1">
              <a:rPr lang="en-US" smtClean="0"/>
              <a:t>3/29/22</a:t>
            </a:fld>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a:t>Copyright © 2021, Oracle and/or its affiliates  |  Confidential: Internal/Restricted/Highly Restricted</a:t>
            </a:r>
            <a:endParaRPr lang="en-US" dirty="0"/>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158933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Light - Quote with Picture">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372844" y="2434528"/>
            <a:ext cx="6067096" cy="1846659"/>
          </a:xfrm>
          <a:noFill/>
        </p:spPr>
        <p:txBody>
          <a:bodyPr vert="horz" wrap="square" lIns="0" tIns="0" rIns="0" bIns="0" rtlCol="0" anchor="b" anchorCtr="0">
            <a:spAutoFit/>
          </a:bodyPr>
          <a:lstStyle>
            <a:lvl1pPr>
              <a:lnSpc>
                <a:spcPct val="100000"/>
              </a:lnSpc>
              <a:defRPr lang="en-US" sz="3000" b="0" dirty="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TextBox 5">
            <a:extLst>
              <a:ext uri="{FF2B5EF4-FFF2-40B4-BE49-F238E27FC236}">
                <a16:creationId xmlns:a16="http://schemas.microsoft.com/office/drawing/2014/main" id="{A8F9EF32-2876-8841-ADB8-707F8BDB8530}"/>
              </a:ext>
            </a:extLst>
          </p:cNvPr>
          <p:cNvSpPr txBox="1"/>
          <p:nvPr userDrawn="1"/>
        </p:nvSpPr>
        <p:spPr>
          <a:xfrm>
            <a:off x="1295730" y="3244334"/>
            <a:ext cx="2285339" cy="369332"/>
          </a:xfrm>
          <a:prstGeom prst="rect">
            <a:avLst/>
          </a:prstGeom>
          <a:noFill/>
        </p:spPr>
        <p:txBody>
          <a:bodyPr wrap="square" rtlCol="0">
            <a:spAutoFit/>
          </a:bodyPr>
          <a:lstStyle/>
          <a:p>
            <a:r>
              <a:rPr lang="en-US" dirty="0">
                <a:solidFill>
                  <a:schemeClr val="bg2"/>
                </a:solidFill>
              </a:rPr>
              <a:t>Click to add image</a:t>
            </a:r>
          </a:p>
        </p:txBody>
      </p:sp>
      <p:sp>
        <p:nvSpPr>
          <p:cNvPr id="12" name="Picture Placeholder 6">
            <a:extLst>
              <a:ext uri="{FF2B5EF4-FFF2-40B4-BE49-F238E27FC236}">
                <a16:creationId xmlns:a16="http://schemas.microsoft.com/office/drawing/2014/main" id="{48F56FAF-A389-4DEC-BCB5-7C2BCDEBE166}"/>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0"/>
            <a:ext cx="4876800" cy="6858000"/>
          </a:xfrm>
        </p:spPr>
        <p:txBody>
          <a:bodyPr anchor="ctr" anchorCtr="1"/>
          <a:lstStyle>
            <a:lvl1pPr>
              <a:defRPr/>
            </a:lvl1pPr>
          </a:lstStyle>
          <a:p>
            <a:r>
              <a:rPr lang="en-US" dirty="0"/>
              <a:t>Click to add image</a:t>
            </a:r>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p>
            <a:fld id="{1412C781-9486-495F-9009-294AB81D9257}" type="datetime1">
              <a:rPr lang="en-US" smtClean="0"/>
              <a:t>3/29/22</a:t>
            </a:fld>
            <a:endParaRPr lang="en-US" dirty="0"/>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p>
            <a:r>
              <a:rPr lang="en-US"/>
              <a:t>Copyright © 2021,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67754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Light - Thank You">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4F52034-4D0B-8F48-A20F-8F40B1A92E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4448"/>
            <a:ext cx="6560075"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p>
            <a:fld id="{B80FBCF9-2936-4056-9408-59954380108C}" type="datetime1">
              <a:rPr lang="en-US" smtClean="0"/>
              <a:t>3/29/22</a:t>
            </a:fld>
            <a:endParaRPr lang="en-US" dirty="0"/>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p>
            <a:r>
              <a:rPr lang="en-US"/>
              <a:t>Copyright © 2021,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13" name="Picture Placeholder 2">
            <a:extLst>
              <a:ext uri="{FF2B5EF4-FFF2-40B4-BE49-F238E27FC236}">
                <a16:creationId xmlns:a16="http://schemas.microsoft.com/office/drawing/2014/main" id="{E3889800-62E2-CF4C-97E0-CE1310E361A3}"/>
              </a:ext>
            </a:extLst>
          </p:cNvPr>
          <p:cNvSpPr>
            <a:spLocks noGrp="1"/>
          </p:cNvSpPr>
          <p:nvPr>
            <p:ph type="pic" sz="quarter" idx="20" hasCustomPrompt="1"/>
          </p:nvPr>
        </p:nvSpPr>
        <p:spPr>
          <a:xfrm>
            <a:off x="6560075" y="0"/>
            <a:ext cx="5631925" cy="6858000"/>
          </a:xfrm>
        </p:spPr>
        <p:txBody>
          <a:bodyPr anchor="ctr" anchorCtr="1"/>
          <a:lstStyle>
            <a:lvl1pPr>
              <a:defRPr/>
            </a:lvl1pPr>
          </a:lstStyle>
          <a:p>
            <a:r>
              <a:rPr lang="en-US" dirty="0"/>
              <a:t>Click to add image</a:t>
            </a:r>
          </a:p>
        </p:txBody>
      </p:sp>
    </p:spTree>
    <p:extLst>
      <p:ext uri="{BB962C8B-B14F-4D97-AF65-F5344CB8AC3E}">
        <p14:creationId xmlns:p14="http://schemas.microsoft.com/office/powerpoint/2010/main" val="33146717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Light - Thank You">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4F52034-4D0B-8F48-A20F-8F40B1A92E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4448"/>
            <a:ext cx="12192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p>
            <a:fld id="{CD6C986A-168F-4D76-86BB-5B349F7604D5}" type="datetime1">
              <a:rPr lang="en-US" smtClean="0"/>
              <a:t>3/29/22</a:t>
            </a:fld>
            <a:endParaRPr lang="en-US" dirty="0"/>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p>
            <a:r>
              <a:rPr lang="en-US"/>
              <a:t>Copyright © 2021,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Tree>
    <p:extLst>
      <p:ext uri="{BB962C8B-B14F-4D97-AF65-F5344CB8AC3E}">
        <p14:creationId xmlns:p14="http://schemas.microsoft.com/office/powerpoint/2010/main" val="8712195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spTree>
    <p:extLst>
      <p:ext uri="{BB962C8B-B14F-4D97-AF65-F5344CB8AC3E}">
        <p14:creationId xmlns:p14="http://schemas.microsoft.com/office/powerpoint/2010/main" val="798281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6" name="Illustration">
            <a:extLst>
              <a:ext uri="{FF2B5EF4-FFF2-40B4-BE49-F238E27FC236}">
                <a16:creationId xmlns:a16="http://schemas.microsoft.com/office/drawing/2014/main" id="{A6848E87-AB7D-1E4B-A882-1731BB7C316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926094"/>
          </a:xfrm>
          <a:prstGeom prst="rect">
            <a:avLst/>
          </a:prstGeom>
        </p:spPr>
      </p:pic>
      <p:sp>
        <p:nvSpPr>
          <p:cNvPr id="5" name="TextBox 4">
            <a:extLst>
              <a:ext uri="{FF2B5EF4-FFF2-40B4-BE49-F238E27FC236}">
                <a16:creationId xmlns:a16="http://schemas.microsoft.com/office/drawing/2014/main" id="{1138CAED-6966-416F-96DE-48D3061CAD63}"/>
              </a:ext>
            </a:extLst>
          </p:cNvPr>
          <p:cNvSpPr txBox="1"/>
          <p:nvPr userDrawn="1"/>
        </p:nvSpPr>
        <p:spPr>
          <a:xfrm>
            <a:off x="768876" y="2989724"/>
            <a:ext cx="8852644" cy="878552"/>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pPr lvl="0"/>
            <a:r>
              <a:rPr lang="en-US" dirty="0"/>
              <a:t>Our mission is to help people see data in new ways, discover insights, unlock endless possibilities.</a:t>
            </a:r>
          </a:p>
        </p:txBody>
      </p:sp>
    </p:spTree>
    <p:extLst>
      <p:ext uri="{BB962C8B-B14F-4D97-AF65-F5344CB8AC3E}">
        <p14:creationId xmlns:p14="http://schemas.microsoft.com/office/powerpoint/2010/main" val="744957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CX/Marketing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Advertising and CX (up to two lines)</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594564"/>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B63FBFA0-AD13-4C12-A92F-20A558F85DA8}"/>
              </a:ext>
            </a:extLst>
          </p:cNvPr>
          <p:cNvPicPr preferRelativeResize="0">
            <a:picLocks/>
          </p:cNvPicPr>
          <p:nvPr userDrawn="1"/>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745911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Light - Divider">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5FF636-5AF7-9A48-9532-FFA3A18ADD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fld id="{635E5522-276A-4151-B19E-B34F52E25495}" type="datetime1">
              <a:rPr lang="en-US" smtClean="0"/>
              <a:t>3/29/22</a:t>
            </a:fld>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2021,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15823675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Dark - Title with Abstract Border">
    <p:spTree>
      <p:nvGrpSpPr>
        <p:cNvPr id="1" name=""/>
        <p:cNvGrpSpPr/>
        <p:nvPr/>
      </p:nvGrpSpPr>
      <p:grpSpPr>
        <a:xfrm>
          <a:off x="0" y="0"/>
          <a:ext cx="0" cy="0"/>
          <a:chOff x="0" y="0"/>
          <a:chExt cx="0" cy="0"/>
        </a:xfrm>
      </p:grpSpPr>
      <p:pic>
        <p:nvPicPr>
          <p:cNvPr id="11" name="Abstract Illustration">
            <a:extLst>
              <a:ext uri="{FF2B5EF4-FFF2-40B4-BE49-F238E27FC236}">
                <a16:creationId xmlns:a16="http://schemas.microsoft.com/office/drawing/2014/main" id="{E5246624-F21C-C74D-A490-03903A0F5104}"/>
              </a:ext>
              <a:ext uri="{C183D7F6-B498-43B3-948B-1728B52AA6E4}">
                <adec:decorative xmlns:adec="http://schemas.microsoft.com/office/drawing/2017/decorative" val="1"/>
              </a:ext>
            </a:extLst>
          </p:cNvPr>
          <p:cNvPicPr>
            <a:picLocks noChangeAspect="1"/>
          </p:cNvPicPr>
          <p:nvPr>
            <p:custDataLst>
              <p:tags r:id="rId1"/>
            </p:custDataLst>
          </p:nvPr>
        </p:nvPicPr>
        <p:blipFill>
          <a:blip r:embed="rId10">
            <a:extLst>
              <a:ext uri="{28A0092B-C50C-407E-A947-70E740481C1C}">
                <a14:useLocalDpi xmlns:a14="http://schemas.microsoft.com/office/drawing/2010/main"/>
              </a:ext>
            </a:extLst>
          </a:blip>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30" name="OTag">
            <a:extLst>
              <a:ext uri="{FF2B5EF4-FFF2-40B4-BE49-F238E27FC236}">
                <a16:creationId xmlns:a16="http://schemas.microsoft.com/office/drawing/2014/main" id="{EDF18AE6-A97A-EC4A-9347-1802C0689B21}"/>
              </a:ext>
              <a:ext uri="{C183D7F6-B498-43B3-948B-1728B52AA6E4}">
                <adec:decorative xmlns:adec="http://schemas.microsoft.com/office/drawing/2017/decorative" val="1"/>
              </a:ext>
            </a:extLst>
          </p:cNvPr>
          <p:cNvPicPr>
            <a:picLocks noChangeAspect="1"/>
          </p:cNvPicPr>
          <p:nvPr>
            <p:custDataLst>
              <p:tags r:id="rId2"/>
            </p:custDataLst>
          </p:nvPr>
        </p:nvPicPr>
        <p:blipFill>
          <a:blip r:embed="rId11">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6" name="Oracle Logo" descr="Oracle Logo">
            <a:extLst>
              <a:ext uri="{FF2B5EF4-FFF2-40B4-BE49-F238E27FC236}">
                <a16:creationId xmlns:a16="http://schemas.microsoft.com/office/drawing/2014/main" id="{9C14A351-48F1-43D9-8B02-0F6AF755D7CD}"/>
              </a:ext>
            </a:extLst>
          </p:cNvPr>
          <p:cNvPicPr>
            <a:picLocks noChangeAspect="1"/>
          </p:cNvPicPr>
          <p:nvPr>
            <p:custDataLst>
              <p:tags r:id="rId3"/>
            </p:custDataLst>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bwMode="invGray">
          <a:xfrm>
            <a:off x="944949" y="1132368"/>
            <a:ext cx="1524893" cy="320039"/>
          </a:xfrm>
          <a:prstGeom prst="rect">
            <a:avLst/>
          </a:prstGeom>
        </p:spPr>
      </p:pic>
      <p:sp>
        <p:nvSpPr>
          <p:cNvPr id="26" name="Title">
            <a:extLst>
              <a:ext uri="{FF2B5EF4-FFF2-40B4-BE49-F238E27FC236}">
                <a16:creationId xmlns:a16="http://schemas.microsoft.com/office/drawing/2014/main" id="{2E021ED4-814D-9648-831F-EDE24ED2D4F8}"/>
              </a:ext>
            </a:extLst>
          </p:cNvPr>
          <p:cNvSpPr>
            <a:spLocks noGrp="1"/>
          </p:cNvSpPr>
          <p:nvPr>
            <p:ph type="ctrTitle" hasCustomPrompt="1"/>
            <p:custDataLst>
              <p:tags r:id="rId4"/>
            </p:custDataLst>
          </p:nvPr>
        </p:nvSpPr>
        <p:spPr>
          <a:xfrm>
            <a:off x="1018030" y="2459230"/>
            <a:ext cx="10158984" cy="1025922"/>
          </a:xfrm>
        </p:spPr>
        <p:txBody>
          <a:bodyPr wrap="square" anchor="b">
            <a:noAutofit/>
          </a:bodyPr>
          <a:lstStyle>
            <a:lvl1pPr algn="l">
              <a:lnSpc>
                <a:spcPts val="4000"/>
              </a:lnSpc>
              <a:defRPr sz="4000" b="0">
                <a:solidFill>
                  <a:schemeClr val="tx1"/>
                </a:solidFill>
                <a:latin typeface="+mj-lt"/>
              </a:defRPr>
            </a:lvl1pPr>
          </a:lstStyle>
          <a:p>
            <a:r>
              <a:rPr lang="en-US"/>
              <a:t>Title goes here (up to two lines) </a:t>
            </a:r>
            <a:br>
              <a:rPr lang="en-US"/>
            </a:br>
            <a:r>
              <a:rPr lang="en-US"/>
              <a:t>Georgia Regular 40pt</a:t>
            </a:r>
          </a:p>
        </p:txBody>
      </p:sp>
      <p:sp>
        <p:nvSpPr>
          <p:cNvPr id="27" name="Subhead">
            <a:extLst>
              <a:ext uri="{FF2B5EF4-FFF2-40B4-BE49-F238E27FC236}">
                <a16:creationId xmlns:a16="http://schemas.microsoft.com/office/drawing/2014/main" id="{12EB3548-39AB-5846-A4F6-A7D8515AEE59}"/>
              </a:ext>
            </a:extLst>
          </p:cNvPr>
          <p:cNvSpPr>
            <a:spLocks noGrp="1"/>
          </p:cNvSpPr>
          <p:nvPr>
            <p:ph type="body" sz="quarter" idx="33" hasCustomPrompt="1"/>
            <p:custDataLst>
              <p:tags r:id="rId5"/>
            </p:custDataLst>
          </p:nvPr>
        </p:nvSpPr>
        <p:spPr>
          <a:xfrm>
            <a:off x="1018030" y="3519553"/>
            <a:ext cx="1015898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sz="2400" b="0">
                <a:solidFill>
                  <a:srgbClr val="759C6C"/>
                </a:solidFill>
              </a:defRPr>
            </a:lvl1pPr>
          </a:lstStyle>
          <a:p>
            <a:pPr marL="0" marR="0" lvl="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a:pPr>
            <a:r>
              <a:rPr lang="en-US"/>
              <a:t>Subhead goes here on one line</a:t>
            </a:r>
          </a:p>
        </p:txBody>
      </p:sp>
      <p:cxnSp>
        <p:nvCxnSpPr>
          <p:cNvPr id="18" name="Accent Mark">
            <a:extLst>
              <a:ext uri="{FF2B5EF4-FFF2-40B4-BE49-F238E27FC236}">
                <a16:creationId xmlns:a16="http://schemas.microsoft.com/office/drawing/2014/main" id="{60D74A94-ECB7-4F26-82F5-3CEB5746D703}"/>
              </a:ext>
              <a:ext uri="{C183D7F6-B498-43B3-948B-1728B52AA6E4}">
                <adec:decorative xmlns:adec="http://schemas.microsoft.com/office/drawing/2017/decorative" val="1"/>
              </a:ext>
            </a:extLst>
          </p:cNvPr>
          <p:cNvCxnSpPr/>
          <p:nvPr>
            <p:custDataLst>
              <p:tags r:id="rId6"/>
            </p:custDataLst>
          </p:nvPr>
        </p:nvCxnSpPr>
        <p:spPr>
          <a:xfrm flipH="1">
            <a:off x="1031620" y="4080104"/>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5" name="Text Field">
            <a:extLst>
              <a:ext uri="{FF2B5EF4-FFF2-40B4-BE49-F238E27FC236}">
                <a16:creationId xmlns:a16="http://schemas.microsoft.com/office/drawing/2014/main" id="{5EDA7B8D-9195-5945-993F-1344630DF996}"/>
              </a:ext>
            </a:extLst>
          </p:cNvPr>
          <p:cNvSpPr>
            <a:spLocks noGrp="1"/>
          </p:cNvSpPr>
          <p:nvPr>
            <p:ph type="body" sz="quarter" idx="35" hasCustomPrompt="1"/>
            <p:custDataLst>
              <p:tags r:id="rId7"/>
            </p:custDataLst>
          </p:nvPr>
        </p:nvSpPr>
        <p:spPr>
          <a:xfrm>
            <a:off x="1018030" y="4335713"/>
            <a:ext cx="5077970" cy="266291"/>
          </a:xfrm>
          <a:prstGeom prst="rect">
            <a:avLst/>
          </a:prstGeom>
          <a:noFill/>
        </p:spPr>
        <p:txBody>
          <a:bodyPr>
            <a:noAutofit/>
          </a:bodyPr>
          <a:lstStyle>
            <a:lvl1pPr>
              <a:defRPr b="1"/>
            </a:lvl1pPr>
          </a:lstStyle>
          <a:p>
            <a:pPr lvl="0"/>
            <a:r>
              <a:rPr lang="en-US"/>
              <a:t>Name</a:t>
            </a:r>
          </a:p>
        </p:txBody>
      </p:sp>
      <p:sp>
        <p:nvSpPr>
          <p:cNvPr id="4" name="Text Field 2">
            <a:extLst>
              <a:ext uri="{FF2B5EF4-FFF2-40B4-BE49-F238E27FC236}">
                <a16:creationId xmlns:a16="http://schemas.microsoft.com/office/drawing/2014/main" id="{7F29C372-9BB3-B540-BC47-46BD6E59417E}"/>
              </a:ext>
            </a:extLst>
          </p:cNvPr>
          <p:cNvSpPr>
            <a:spLocks noGrp="1"/>
          </p:cNvSpPr>
          <p:nvPr>
            <p:ph type="body" sz="quarter" idx="34" hasCustomPrompt="1"/>
            <p:custDataLst>
              <p:tags r:id="rId8"/>
            </p:custDataLst>
          </p:nvPr>
        </p:nvSpPr>
        <p:spPr>
          <a:xfrm>
            <a:off x="1018030" y="4673306"/>
            <a:ext cx="5077970" cy="895181"/>
          </a:xfrm>
          <a:prstGeom prst="rect">
            <a:avLst/>
          </a:prstGeom>
          <a:noFill/>
        </p:spPr>
        <p:txBody>
          <a:bodyPr>
            <a:noAutofit/>
          </a:bodyPr>
          <a:lstStyle>
            <a:lvl1pPr>
              <a:defRPr/>
            </a:lvl1pPr>
          </a:lstStyle>
          <a:p>
            <a:pPr lvl="0"/>
            <a:r>
              <a:rPr lang="en-US"/>
              <a:t>Presenter’s Title</a:t>
            </a:r>
          </a:p>
          <a:p>
            <a:pPr lvl="0"/>
            <a:r>
              <a:rPr lang="en-US"/>
              <a:t>Organization, Division or Business Unit</a:t>
            </a:r>
          </a:p>
          <a:p>
            <a:pPr lvl="0"/>
            <a:r>
              <a:rPr lang="en-US"/>
              <a:t>Month 00, 2019</a:t>
            </a:r>
          </a:p>
        </p:txBody>
      </p:sp>
    </p:spTree>
    <p:extLst>
      <p:ext uri="{BB962C8B-B14F-4D97-AF65-F5344CB8AC3E}">
        <p14:creationId xmlns:p14="http://schemas.microsoft.com/office/powerpoint/2010/main" val="31603295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ght - Title/Subtitle 1 Column">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p>
            <a:fld id="{E7CF7386-AF3C-4BD8-832B-AC56F7B7E4F1}" type="datetime1">
              <a:rPr lang="en-US" smtClean="0"/>
              <a:t>3/29/22</a:t>
            </a:fld>
            <a:endParaRPr lang="en-US" dirty="0"/>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p>
            <a:r>
              <a:rPr lang="en-US"/>
              <a:t>Copyright © 2021,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595161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ark - Safe Harbor">
    <p:spTree>
      <p:nvGrpSpPr>
        <p:cNvPr id="1" name=""/>
        <p:cNvGrpSpPr/>
        <p:nvPr/>
      </p:nvGrpSpPr>
      <p:grpSpPr>
        <a:xfrm>
          <a:off x="0" y="0"/>
          <a:ext cx="0" cy="0"/>
          <a:chOff x="0" y="0"/>
          <a:chExt cx="0" cy="0"/>
        </a:xfrm>
      </p:grpSpPr>
      <p:pic>
        <p:nvPicPr>
          <p:cNvPr id="11" name="Cloud">
            <a:extLst>
              <a:ext uri="{FF2B5EF4-FFF2-40B4-BE49-F238E27FC236}">
                <a16:creationId xmlns:a16="http://schemas.microsoft.com/office/drawing/2014/main" id="{3BD55515-3A50-4D53-9758-E4F305E6BEB3}"/>
              </a:ext>
              <a:ext uri="{C183D7F6-B498-43B3-948B-1728B52AA6E4}">
                <adec:decorative xmlns:adec="http://schemas.microsoft.com/office/drawing/2017/decorative" val="1"/>
              </a:ext>
            </a:extLst>
          </p:cNvPr>
          <p:cNvPicPr>
            <a:picLocks noChangeAspect="1"/>
          </p:cNvPicPr>
          <p:nvPr>
            <p:custDataLst>
              <p:tags r:id="rId1"/>
            </p:custDataLst>
          </p:nvPr>
        </p:nvPicPr>
        <p:blipFill>
          <a:blip r:embed="rId8">
            <a:alphaModFix amt="80000"/>
            <a:extLst>
              <a:ext uri="{28A0092B-C50C-407E-A947-70E740481C1C}">
                <a14:useLocalDpi xmlns:a14="http://schemas.microsoft.com/office/drawing/2010/main"/>
              </a:ext>
            </a:extLst>
          </a:blip>
          <a:srcRect t="8186" r="8664" b="11578"/>
          <a:stretch>
            <a:fillRect/>
          </a:stretch>
        </p:blipFill>
        <p:spPr bwMode="invGray">
          <a:xfrm>
            <a:off x="6204016" y="3429000"/>
            <a:ext cx="5987984" cy="2787502"/>
          </a:xfrm>
          <a:prstGeom prst="rect">
            <a:avLst/>
          </a:prstGeom>
        </p:spPr>
      </p:pic>
      <p:sp>
        <p:nvSpPr>
          <p:cNvPr id="13" name="Title">
            <a:extLst>
              <a:ext uri="{FF2B5EF4-FFF2-40B4-BE49-F238E27FC236}">
                <a16:creationId xmlns:a16="http://schemas.microsoft.com/office/drawing/2014/main" id="{F7C5FACA-CB69-F341-96EC-260102929140}"/>
              </a:ext>
            </a:extLst>
          </p:cNvPr>
          <p:cNvSpPr txBox="1"/>
          <p:nvPr>
            <p:custDataLst>
              <p:tags r:id="rId2"/>
            </p:custDataLst>
          </p:nvPr>
        </p:nvSpPr>
        <p:spPr>
          <a:xfrm>
            <a:off x="771525" y="50800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a:solidFill>
                  <a:schemeClr val="tx1"/>
                </a:solidFill>
                <a:latin typeface="+mn-lt"/>
              </a:rPr>
              <a:t>Safe harbor statement</a:t>
            </a:r>
          </a:p>
        </p:txBody>
      </p:sp>
      <p:sp>
        <p:nvSpPr>
          <p:cNvPr id="14" name="Text Field">
            <a:extLst>
              <a:ext uri="{FF2B5EF4-FFF2-40B4-BE49-F238E27FC236}">
                <a16:creationId xmlns:a16="http://schemas.microsoft.com/office/drawing/2014/main" id="{EA78FDD8-084D-2D41-A37D-7DE0C431B1DA}"/>
              </a:ext>
            </a:extLst>
          </p:cNvPr>
          <p:cNvSpPr txBox="1"/>
          <p:nvPr>
            <p:custDataLst>
              <p:tags r:id="rId3"/>
            </p:custDataLst>
          </p:nvPr>
        </p:nvSpPr>
        <p:spPr>
          <a:xfrm>
            <a:off x="771525" y="1827496"/>
            <a:ext cx="10654422" cy="1318887"/>
          </a:xfrm>
          <a:prstGeom prst="rect">
            <a:avLst/>
          </a:prstGeom>
          <a:noFill/>
        </p:spPr>
        <p:txBody>
          <a:bodyPr wrap="square" lIns="0" tIns="0" rIns="0" bIns="0" rtlCol="0">
            <a:spAutoFit/>
          </a:bodyPr>
          <a:lstStyle/>
          <a:p>
            <a:pPr>
              <a:lnSpc>
                <a:spcPct val="95000"/>
              </a:lnSpc>
              <a:spcBef>
                <a:spcPts val="1200"/>
              </a:spcBef>
            </a:pPr>
            <a:r>
              <a:rPr lang="en-US">
                <a:solidFill>
                  <a:schemeClr val="tx1"/>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sp>
        <p:nvSpPr>
          <p:cNvPr id="8" name="Slide Number">
            <a:extLst>
              <a:ext uri="{FF2B5EF4-FFF2-40B4-BE49-F238E27FC236}">
                <a16:creationId xmlns:a16="http://schemas.microsoft.com/office/drawing/2014/main" id="{64FDDAFD-2BBE-4DB9-9077-FCD6212CA58D}"/>
              </a:ext>
            </a:extLst>
          </p:cNvPr>
          <p:cNvSpPr>
            <a:spLocks noGrp="1"/>
          </p:cNvSpPr>
          <p:nvPr>
            <p:ph type="sldNum" sz="quarter" idx="12"/>
            <p:custDataLst>
              <p:tags r:id="rId4"/>
            </p:custDataLst>
          </p:nvPr>
        </p:nvSpPr>
        <p:spPr/>
        <p:txBody>
          <a:bodyPr/>
          <a:lstStyle/>
          <a:p>
            <a:fld id="{345D60D9-5372-5F40-9443-0F9AE5BDC3C8}" type="slidenum">
              <a:rPr lang="en-US" smtClean="0"/>
              <a:t>‹#›</a:t>
            </a:fld>
            <a:endParaRPr lang="en-US"/>
          </a:p>
        </p:txBody>
      </p:sp>
      <p:sp>
        <p:nvSpPr>
          <p:cNvPr id="7" name="Footer">
            <a:extLst>
              <a:ext uri="{FF2B5EF4-FFF2-40B4-BE49-F238E27FC236}">
                <a16:creationId xmlns:a16="http://schemas.microsoft.com/office/drawing/2014/main" id="{34B53D45-A9AE-43C4-8329-66ED710D4345}"/>
              </a:ext>
            </a:extLst>
          </p:cNvPr>
          <p:cNvSpPr>
            <a:spLocks noGrp="1"/>
          </p:cNvSpPr>
          <p:nvPr>
            <p:ph type="ftr" sz="quarter" idx="11"/>
            <p:custDataLst>
              <p:tags r:id="rId5"/>
            </p:custDataLst>
          </p:nvPr>
        </p:nvSpPr>
        <p:spPr/>
        <p:txBody>
          <a:bodyPr/>
          <a:lstStyle/>
          <a:p>
            <a:r>
              <a:rPr lang="en-US"/>
              <a:t>Copyright © 2021, Oracle and/or its affiliates. All rights reserved.</a:t>
            </a:r>
          </a:p>
        </p:txBody>
      </p:sp>
      <p:sp>
        <p:nvSpPr>
          <p:cNvPr id="6" name="Date">
            <a:extLst>
              <a:ext uri="{FF2B5EF4-FFF2-40B4-BE49-F238E27FC236}">
                <a16:creationId xmlns:a16="http://schemas.microsoft.com/office/drawing/2014/main" id="{20186CE4-17C1-426D-AB85-C059231C2D75}"/>
              </a:ext>
            </a:extLst>
          </p:cNvPr>
          <p:cNvSpPr>
            <a:spLocks noGrp="1"/>
          </p:cNvSpPr>
          <p:nvPr>
            <p:ph type="dt" sz="half" idx="10"/>
            <p:custDataLst>
              <p:tags r:id="rId6"/>
            </p:custDataLst>
          </p:nvPr>
        </p:nvSpPr>
        <p:spPr/>
        <p:txBody>
          <a:bodyPr/>
          <a:lstStyle/>
          <a:p>
            <a:r>
              <a:rPr lang="en-US"/>
              <a:t>[Date]</a:t>
            </a:r>
          </a:p>
        </p:txBody>
      </p:sp>
    </p:spTree>
    <p:extLst>
      <p:ext uri="{BB962C8B-B14F-4D97-AF65-F5344CB8AC3E}">
        <p14:creationId xmlns:p14="http://schemas.microsoft.com/office/powerpoint/2010/main" val="3274172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Dark - Data Texture 07 Blank">
    <p:bg>
      <p:bgRef idx="1001">
        <a:schemeClr val="bg1"/>
      </p:bgRef>
    </p:bg>
    <p:spTree>
      <p:nvGrpSpPr>
        <p:cNvPr id="1" name=""/>
        <p:cNvGrpSpPr/>
        <p:nvPr/>
      </p:nvGrpSpPr>
      <p:grpSpPr>
        <a:xfrm>
          <a:off x="0" y="0"/>
          <a:ext cx="0" cy="0"/>
          <a:chOff x="0" y="0"/>
          <a:chExt cx="0" cy="0"/>
        </a:xfrm>
      </p:grpSpPr>
      <p:pic>
        <p:nvPicPr>
          <p:cNvPr id="8" name="Data Texture Image">
            <a:extLst>
              <a:ext uri="{FF2B5EF4-FFF2-40B4-BE49-F238E27FC236}">
                <a16:creationId xmlns:a16="http://schemas.microsoft.com/office/drawing/2014/main" id="{E7313E06-FB19-4202-9F6A-5922222718D7}"/>
              </a:ext>
            </a:extLst>
          </p:cNvPr>
          <p:cNvPicPr>
            <a:picLocks noChangeAspect="1"/>
          </p:cNvPicPr>
          <p:nvPr>
            <p:custDataLst>
              <p:tags r:id="rId1"/>
            </p:custDataLst>
          </p:nvPr>
        </p:nvPicPr>
        <p:blipFill>
          <a:blip r:embed="rId7">
            <a:alphaModFix amt="20000"/>
            <a:extLst>
              <a:ext uri="{28A0092B-C50C-407E-A947-70E740481C1C}">
                <a14:useLocalDpi xmlns:a14="http://schemas.microsoft.com/office/drawing/2010/main"/>
              </a:ext>
            </a:extLst>
          </a:blip>
          <a:stretch>
            <a:fillRect/>
          </a:stretch>
        </p:blipFill>
        <p:spPr bwMode="invGray">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p:custDataLst>
              <p:tags r:id="rId2"/>
            </p:custDataLst>
          </p:nvPr>
        </p:nvPicPr>
        <p:blipFill>
          <a:blip r:embed="rId8">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0" name="Slide Number">
            <a:extLst>
              <a:ext uri="{FF2B5EF4-FFF2-40B4-BE49-F238E27FC236}">
                <a16:creationId xmlns:a16="http://schemas.microsoft.com/office/drawing/2014/main" id="{483AB0EB-9265-484A-BA67-BE4F5FA37972}"/>
              </a:ext>
            </a:extLst>
          </p:cNvPr>
          <p:cNvSpPr>
            <a:spLocks noGrp="1"/>
          </p:cNvSpPr>
          <p:nvPr>
            <p:ph type="sldNum" sz="quarter" idx="12"/>
            <p:custDataLst>
              <p:tags r:id="rId3"/>
            </p:custDataLst>
          </p:nvPr>
        </p:nvSpPr>
        <p:spPr/>
        <p:txBody>
          <a:bodyPr/>
          <a:lstStyle/>
          <a:p>
            <a:fld id="{345D60D9-5372-5F40-9443-0F9AE5BDC3C8}" type="slidenum">
              <a:rPr lang="en-US" smtClean="0"/>
              <a:t>‹#›</a:t>
            </a:fld>
            <a:endParaRPr lang="en-US"/>
          </a:p>
        </p:txBody>
      </p:sp>
      <p:sp>
        <p:nvSpPr>
          <p:cNvPr id="5" name="Footer">
            <a:extLst>
              <a:ext uri="{FF2B5EF4-FFF2-40B4-BE49-F238E27FC236}">
                <a16:creationId xmlns:a16="http://schemas.microsoft.com/office/drawing/2014/main" id="{F04F3D33-BB01-48D7-A690-4B5F055CB96F}"/>
              </a:ext>
            </a:extLst>
          </p:cNvPr>
          <p:cNvSpPr>
            <a:spLocks noGrp="1"/>
          </p:cNvSpPr>
          <p:nvPr>
            <p:ph type="ftr" sz="quarter" idx="11"/>
            <p:custDataLst>
              <p:tags r:id="rId4"/>
            </p:custDataLst>
          </p:nvPr>
        </p:nvSpPr>
        <p:spPr/>
        <p:txBody>
          <a:bodyPr/>
          <a:lstStyle/>
          <a:p>
            <a:r>
              <a:rPr lang="en-US"/>
              <a:t>Copyright © 2021, Oracle and/or its affiliates. All rights reserved.</a:t>
            </a:r>
          </a:p>
        </p:txBody>
      </p:sp>
      <p:sp>
        <p:nvSpPr>
          <p:cNvPr id="4" name="Date">
            <a:extLst>
              <a:ext uri="{FF2B5EF4-FFF2-40B4-BE49-F238E27FC236}">
                <a16:creationId xmlns:a16="http://schemas.microsoft.com/office/drawing/2014/main" id="{3543F797-13C4-4ED7-ACD0-788CA792E85B}"/>
              </a:ext>
            </a:extLst>
          </p:cNvPr>
          <p:cNvSpPr>
            <a:spLocks noGrp="1"/>
          </p:cNvSpPr>
          <p:nvPr>
            <p:ph type="dt" sz="half" idx="10"/>
            <p:custDataLst>
              <p:tags r:id="rId5"/>
            </p:custDataLst>
          </p:nvPr>
        </p:nvSpPr>
        <p:spPr/>
        <p:txBody>
          <a:bodyPr/>
          <a:lstStyle/>
          <a:p>
            <a:r>
              <a:rPr lang="en-US"/>
              <a:t>[Date]</a:t>
            </a:r>
          </a:p>
        </p:txBody>
      </p:sp>
    </p:spTree>
    <p:extLst>
      <p:ext uri="{BB962C8B-B14F-4D97-AF65-F5344CB8AC3E}">
        <p14:creationId xmlns:p14="http://schemas.microsoft.com/office/powerpoint/2010/main" val="67529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Dark - Data Texture 16 Blank">
    <p:bg>
      <p:bgRef idx="1001">
        <a:schemeClr val="bg1"/>
      </p:bgRef>
    </p:bg>
    <p:spTree>
      <p:nvGrpSpPr>
        <p:cNvPr id="1" name=""/>
        <p:cNvGrpSpPr/>
        <p:nvPr/>
      </p:nvGrpSpPr>
      <p:grpSpPr>
        <a:xfrm>
          <a:off x="0" y="0"/>
          <a:ext cx="0" cy="0"/>
          <a:chOff x="0" y="0"/>
          <a:chExt cx="0" cy="0"/>
        </a:xfrm>
      </p:grpSpPr>
      <p:pic>
        <p:nvPicPr>
          <p:cNvPr id="8" name="Data Texture Image">
            <a:extLst>
              <a:ext uri="{FF2B5EF4-FFF2-40B4-BE49-F238E27FC236}">
                <a16:creationId xmlns:a16="http://schemas.microsoft.com/office/drawing/2014/main" id="{45775D3E-EFA7-4BA2-9EF8-16B2EA519535}"/>
              </a:ext>
              <a:ext uri="{C183D7F6-B498-43B3-948B-1728B52AA6E4}">
                <adec:decorative xmlns:adec="http://schemas.microsoft.com/office/drawing/2017/decorative" val="1"/>
              </a:ext>
            </a:extLst>
          </p:cNvPr>
          <p:cNvPicPr>
            <a:picLocks noChangeAspect="1"/>
          </p:cNvPicPr>
          <p:nvPr>
            <p:custDataLst>
              <p:tags r:id="rId1"/>
            </p:custDataLst>
          </p:nvPr>
        </p:nvPicPr>
        <p:blipFill>
          <a:blip r:embed="rId7">
            <a:alphaModFix amt="20000"/>
            <a:extLst>
              <a:ext uri="{28A0092B-C50C-407E-A947-70E740481C1C}">
                <a14:useLocalDpi xmlns:a14="http://schemas.microsoft.com/office/drawing/2010/main"/>
              </a:ext>
            </a:extLst>
          </a:blip>
          <a:stretch>
            <a:fillRect/>
          </a:stretch>
        </p:blipFill>
        <p:spPr bwMode="invGray">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p:custDataLst>
              <p:tags r:id="rId2"/>
            </p:custDataLst>
          </p:nvPr>
        </p:nvPicPr>
        <p:blipFill>
          <a:blip r:embed="rId8">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6" name="Slide Number">
            <a:extLst>
              <a:ext uri="{FF2B5EF4-FFF2-40B4-BE49-F238E27FC236}">
                <a16:creationId xmlns:a16="http://schemas.microsoft.com/office/drawing/2014/main" id="{26D7B7B3-7683-244B-AF75-22E01FF6A6A8}"/>
              </a:ext>
            </a:extLst>
          </p:cNvPr>
          <p:cNvSpPr>
            <a:spLocks noGrp="1"/>
          </p:cNvSpPr>
          <p:nvPr>
            <p:ph type="sldNum" sz="quarter" idx="4"/>
            <p:custDataLst>
              <p:tags r:id="rId3"/>
            </p:custDataLst>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t>‹#›</a:t>
            </a:fld>
            <a:endParaRPr lang="en-US"/>
          </a:p>
        </p:txBody>
      </p:sp>
      <p:sp>
        <p:nvSpPr>
          <p:cNvPr id="7" name="Footer">
            <a:extLst>
              <a:ext uri="{FF2B5EF4-FFF2-40B4-BE49-F238E27FC236}">
                <a16:creationId xmlns:a16="http://schemas.microsoft.com/office/drawing/2014/main" id="{9E80D09C-E526-F74F-B924-9E7FA59B1D90}"/>
              </a:ext>
            </a:extLst>
          </p:cNvPr>
          <p:cNvSpPr>
            <a:spLocks noGrp="1"/>
          </p:cNvSpPr>
          <p:nvPr>
            <p:ph type="ftr" sz="quarter" idx="3"/>
            <p:custDataLst>
              <p:tags r:id="rId4"/>
            </p:custDataLst>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All rights reserved.</a:t>
            </a:r>
          </a:p>
        </p:txBody>
      </p:sp>
      <p:sp>
        <p:nvSpPr>
          <p:cNvPr id="2" name="Date">
            <a:extLst>
              <a:ext uri="{FF2B5EF4-FFF2-40B4-BE49-F238E27FC236}">
                <a16:creationId xmlns:a16="http://schemas.microsoft.com/office/drawing/2014/main" id="{DADCA874-FD03-4BF4-BBFE-2A0D22D384BB}"/>
              </a:ext>
            </a:extLst>
          </p:cNvPr>
          <p:cNvSpPr>
            <a:spLocks noGrp="1"/>
          </p:cNvSpPr>
          <p:nvPr>
            <p:ph type="dt" sz="half" idx="10"/>
            <p:custDataLst>
              <p:tags r:id="rId5"/>
            </p:custDataLst>
          </p:nvPr>
        </p:nvSpPr>
        <p:spPr/>
        <p:txBody>
          <a:bodyPr/>
          <a:lstStyle/>
          <a:p>
            <a:r>
              <a:rPr lang="en-US"/>
              <a:t>[Date]</a:t>
            </a:r>
          </a:p>
        </p:txBody>
      </p:sp>
    </p:spTree>
    <p:extLst>
      <p:ext uri="{BB962C8B-B14F-4D97-AF65-F5344CB8AC3E}">
        <p14:creationId xmlns:p14="http://schemas.microsoft.com/office/powerpoint/2010/main" val="2988110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Dark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p:custDataLst>
              <p:tags r:id="rId1"/>
            </p:custDataLst>
          </p:nvPr>
        </p:nvPicPr>
        <p:blipFill>
          <a:blip r:embed="rId11">
            <a:extLst>
              <a:ext uri="{28A0092B-C50C-407E-A947-70E740481C1C}">
                <a14:useLocalDpi xmlns:a14="http://schemas.microsoft.com/office/drawing/2010/main"/>
              </a:ext>
            </a:extLst>
          </a:blip>
          <a:stretch>
            <a:fill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p:custDataLst>
              <p:tags r:id="rId2"/>
            </p:custDataLst>
          </p:nvPr>
        </p:nvPicPr>
        <p:blipFill>
          <a:blip r:embed="rId1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Thank youi">
            <a:extLst>
              <a:ext uri="{FF2B5EF4-FFF2-40B4-BE49-F238E27FC236}">
                <a16:creationId xmlns:a16="http://schemas.microsoft.com/office/drawing/2014/main" id="{1F390879-C7C7-4224-97BB-1C165BFB5AA3}"/>
              </a:ext>
            </a:extLst>
          </p:cNvPr>
          <p:cNvSpPr>
            <a:spLocks noGrp="1"/>
          </p:cNvSpPr>
          <p:nvPr>
            <p:ph type="title" hasCustomPrompt="1"/>
            <p:custDataLst>
              <p:tags r:id="rId3"/>
            </p:custDataLst>
          </p:nvPr>
        </p:nvSpPr>
        <p:spPr>
          <a:xfrm>
            <a:off x="768875" y="3483973"/>
            <a:ext cx="5029200" cy="822960"/>
          </a:xfrm>
          <a:noFill/>
        </p:spPr>
        <p:txBody>
          <a:bodyPr vert="horz" lIns="0" tIns="0" rIns="0" bIns="0" rtlCol="0" anchor="b" anchorCtr="0">
            <a:noAutofit/>
          </a:bodyPr>
          <a:lstStyle>
            <a:lvl1pPr>
              <a:defRPr lang="en-US" sz="3200" b="0">
                <a:latin typeface="+mj-lt"/>
                <a:cs typeface="Oracle Sans" panose="020B0503020204020204" pitchFamily="34" charset="0"/>
              </a:defRPr>
            </a:lvl1pPr>
          </a:lstStyle>
          <a:p>
            <a:pPr marL="0" marR="0" lvl="0" indent="0" fontAlgn="t">
              <a:lnSpc>
                <a:spcPct val="100000"/>
              </a:lnSpc>
              <a:spcBef>
                <a:spcPct val="0"/>
              </a:spcBef>
              <a:spcAft>
                <a:spcPct val="0"/>
              </a:spcAft>
              <a:buClrTx/>
              <a:buSzTx/>
              <a:buFont typeface="System Font Regular"/>
            </a:pPr>
            <a:r>
              <a:rPr lang="en-US"/>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p:nvPr>
            <p:custDataLst>
              <p:tags r:id="rId4"/>
            </p:custDataLst>
          </p:nvPr>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custDataLst>
              <p:tags r:id="rId5"/>
            </p:custDataLst>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custDataLst>
              <p:tags r:id="rId6"/>
            </p:custDataLst>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16" name="Slide Number">
            <a:extLst>
              <a:ext uri="{FF2B5EF4-FFF2-40B4-BE49-F238E27FC236}">
                <a16:creationId xmlns:a16="http://schemas.microsoft.com/office/drawing/2014/main" id="{D3FFBA5B-62FF-264E-B8E4-FF1CAC709E11}"/>
              </a:ext>
            </a:extLst>
          </p:cNvPr>
          <p:cNvSpPr>
            <a:spLocks noGrp="1"/>
          </p:cNvSpPr>
          <p:nvPr>
            <p:ph type="sldNum" sz="quarter" idx="4"/>
            <p:custDataLst>
              <p:tags r:id="rId7"/>
            </p:custDataLst>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t>‹#›</a:t>
            </a:fld>
            <a:endParaRPr lang="en-US"/>
          </a:p>
        </p:txBody>
      </p:sp>
      <p:sp>
        <p:nvSpPr>
          <p:cNvPr id="15" name="Footer">
            <a:extLst>
              <a:ext uri="{FF2B5EF4-FFF2-40B4-BE49-F238E27FC236}">
                <a16:creationId xmlns:a16="http://schemas.microsoft.com/office/drawing/2014/main" id="{AC796A58-6878-0644-885E-17721EE64E2C}"/>
              </a:ext>
            </a:extLst>
          </p:cNvPr>
          <p:cNvSpPr>
            <a:spLocks noGrp="1"/>
          </p:cNvSpPr>
          <p:nvPr>
            <p:ph type="ftr" sz="quarter" idx="3"/>
            <p:custDataLst>
              <p:tags r:id="rId8"/>
            </p:custDataLst>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All rights reserved.</a:t>
            </a:r>
          </a:p>
        </p:txBody>
      </p:sp>
      <p:sp>
        <p:nvSpPr>
          <p:cNvPr id="2" name="Date">
            <a:extLst>
              <a:ext uri="{FF2B5EF4-FFF2-40B4-BE49-F238E27FC236}">
                <a16:creationId xmlns:a16="http://schemas.microsoft.com/office/drawing/2014/main" id="{AB08051D-A8B9-4421-AD56-3FE2BA4234FE}"/>
              </a:ext>
            </a:extLst>
          </p:cNvPr>
          <p:cNvSpPr>
            <a:spLocks noGrp="1"/>
          </p:cNvSpPr>
          <p:nvPr>
            <p:ph type="dt" sz="half" idx="38"/>
            <p:custDataLst>
              <p:tags r:id="rId9"/>
            </p:custDataLst>
          </p:nvPr>
        </p:nvSpPr>
        <p:spPr/>
        <p:txBody>
          <a:bodyPr/>
          <a:lstStyle/>
          <a:p>
            <a:r>
              <a:rPr lang="en-US"/>
              <a:t>[Date]</a:t>
            </a:r>
          </a:p>
        </p:txBody>
      </p:sp>
    </p:spTree>
    <p:extLst>
      <p:ext uri="{BB962C8B-B14F-4D97-AF65-F5344CB8AC3E}">
        <p14:creationId xmlns:p14="http://schemas.microsoft.com/office/powerpoint/2010/main" val="365083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Dark - Closing Slide">
    <p:bg>
      <p:bgRef idx="1001">
        <a:schemeClr val="bg1"/>
      </p:bgRef>
    </p:bg>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p:custDataLst>
              <p:tags r:id="rId1"/>
            </p:custDataLst>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bwMode="invGray">
          <a:xfrm>
            <a:off x="3647854" y="2915192"/>
            <a:ext cx="4896292" cy="1027617"/>
          </a:xfrm>
          <a:prstGeom prst="rect">
            <a:avLst/>
          </a:prstGeom>
        </p:spPr>
      </p:pic>
      <p:pic>
        <p:nvPicPr>
          <p:cNvPr id="3" name="OTag">
            <a:extLst>
              <a:ext uri="{FF2B5EF4-FFF2-40B4-BE49-F238E27FC236}">
                <a16:creationId xmlns:a16="http://schemas.microsoft.com/office/drawing/2014/main" id="{D41E7D90-EFED-4319-B620-7C6158CCE461}"/>
              </a:ext>
              <a:ext uri="{C183D7F6-B498-43B3-948B-1728B52AA6E4}">
                <adec:decorative xmlns:adec="http://schemas.microsoft.com/office/drawing/2017/decorative" val="1"/>
              </a:ext>
            </a:extLst>
          </p:cNvPr>
          <p:cNvPicPr>
            <a:picLocks noChangeAspect="1"/>
          </p:cNvPicPr>
          <p:nvPr>
            <p:custDataLst>
              <p:tags r:id="rId2"/>
            </p:custDataLst>
          </p:nvPr>
        </p:nvPicPr>
        <p:blipFill>
          <a:blip r:embed="rId7">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5" name="Abstract Pattern Strip">
            <a:extLst>
              <a:ext uri="{FF2B5EF4-FFF2-40B4-BE49-F238E27FC236}">
                <a16:creationId xmlns:a16="http://schemas.microsoft.com/office/drawing/2014/main" id="{7D2AA1A0-AE11-411F-9C35-6C6AD92A524A}"/>
              </a:ext>
              <a:ext uri="{C183D7F6-B498-43B3-948B-1728B52AA6E4}">
                <adec:decorative xmlns:adec="http://schemas.microsoft.com/office/drawing/2017/decorative" val="1"/>
              </a:ext>
            </a:extLst>
          </p:cNvPr>
          <p:cNvPicPr>
            <a:picLocks noChangeAspect="1"/>
          </p:cNvPicPr>
          <p:nvPr>
            <p:custDataLst>
              <p:tags r:id="rId3"/>
            </p:custDataLst>
          </p:nvPr>
        </p:nvPicPr>
        <p:blipFill>
          <a:blip r:embed="rId8">
            <a:extLst>
              <a:ext uri="{28A0092B-C50C-407E-A947-70E740481C1C}">
                <a14:useLocalDpi xmlns:a14="http://schemas.microsoft.com/office/drawing/2010/main"/>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48562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cSld name="Big Book Showcase - Quote - CX version">
    <p:bg>
      <p:bgPr>
        <a:solidFill>
          <a:schemeClr val="bg2"/>
        </a:solidFill>
        <a:effectLst/>
      </p:bgPr>
    </p:bg>
    <p:spTree>
      <p:nvGrpSpPr>
        <p:cNvPr id="1" name=""/>
        <p:cNvGrpSpPr/>
        <p:nvPr/>
      </p:nvGrpSpPr>
      <p:grpSpPr>
        <a:xfrm>
          <a:off x="0" y="0"/>
          <a:ext cx="0" cy="0"/>
          <a:chOff x="0" y="0"/>
          <a:chExt cx="0" cy="0"/>
        </a:xfrm>
      </p:grpSpPr>
      <p:sp>
        <p:nvSpPr>
          <p:cNvPr id="13" name="Slide Number">
            <a:extLst>
              <a:ext uri="{FF2B5EF4-FFF2-40B4-BE49-F238E27FC236}">
                <a16:creationId xmlns:a16="http://schemas.microsoft.com/office/drawing/2014/main" id="{FCAAB249-B453-7C45-A6AF-DF393B62BD8C}"/>
              </a:ext>
            </a:extLst>
          </p:cNvPr>
          <p:cNvSpPr>
            <a:spLocks noGrp="1"/>
          </p:cNvSpPr>
          <p:nvPr>
            <p:ph type="sldNum" sz="quarter" idx="4"/>
            <p:custDataLst>
              <p:tags r:id="rId1"/>
            </p:custDataLst>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t>‹#›</a:t>
            </a:fld>
            <a:endParaRPr lang="en-US"/>
          </a:p>
        </p:txBody>
      </p:sp>
      <p:sp>
        <p:nvSpPr>
          <p:cNvPr id="14" name="Footer">
            <a:extLst>
              <a:ext uri="{FF2B5EF4-FFF2-40B4-BE49-F238E27FC236}">
                <a16:creationId xmlns:a16="http://schemas.microsoft.com/office/drawing/2014/main" id="{CADFF530-7EC4-0543-AEE1-6BF2FB6410A0}"/>
              </a:ext>
            </a:extLst>
          </p:cNvPr>
          <p:cNvSpPr>
            <a:spLocks noGrp="1"/>
          </p:cNvSpPr>
          <p:nvPr>
            <p:ph type="ftr" sz="quarter" idx="3"/>
            <p:custDataLst>
              <p:tags r:id="rId2"/>
            </p:custDataLst>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2020, Oracle Internal Only</a:t>
            </a:r>
          </a:p>
        </p:txBody>
      </p:sp>
      <p:sp>
        <p:nvSpPr>
          <p:cNvPr id="7" name="Picture Placeholder 6">
            <a:extLst>
              <a:ext uri="{FF2B5EF4-FFF2-40B4-BE49-F238E27FC236}">
                <a16:creationId xmlns:a16="http://schemas.microsoft.com/office/drawing/2014/main" id="{68158A74-066A-416E-A31A-9FECDAAF2E47}"/>
              </a:ext>
            </a:extLst>
          </p:cNvPr>
          <p:cNvSpPr>
            <a:spLocks noGrp="1"/>
          </p:cNvSpPr>
          <p:nvPr>
            <p:ph type="pic" sz="quarter" idx="15" hasCustomPrompt="1"/>
            <p:custDataLst>
              <p:tags r:id="rId3"/>
            </p:custDataLst>
          </p:nvPr>
        </p:nvSpPr>
        <p:spPr>
          <a:xfrm>
            <a:off x="6096000" y="-1"/>
            <a:ext cx="6094413" cy="3437395"/>
          </a:xfrm>
        </p:spPr>
        <p:txBody>
          <a:bodyPr/>
          <a:lstStyle>
            <a:lvl1pPr>
              <a:defRPr>
                <a:solidFill>
                  <a:schemeClr val="tx1"/>
                </a:solidFill>
              </a:defRPr>
            </a:lvl1pPr>
          </a:lstStyle>
          <a:p>
            <a:r>
              <a:rPr lang="en-US"/>
              <a:t>Paste &amp; crop photo or click on the image icon below to insert photo.  Use a high quality photo from the customer, or a representative stock photo from Shutterstock or Getty.  Avoid overly strong colors that overpower other elements on slide.</a:t>
            </a:r>
          </a:p>
        </p:txBody>
      </p:sp>
      <p:pic>
        <p:nvPicPr>
          <p:cNvPr id="10" name="Picture 9">
            <a:extLst>
              <a:ext uri="{FF2B5EF4-FFF2-40B4-BE49-F238E27FC236}">
                <a16:creationId xmlns:a16="http://schemas.microsoft.com/office/drawing/2014/main" id="{A322D11D-963B-4221-A0BB-76AA5613B4AE}"/>
              </a:ext>
            </a:extLst>
          </p:cNvPr>
          <p:cNvPicPr>
            <a:picLocks noChangeAspect="1"/>
          </p:cNvPicPr>
          <p:nvPr>
            <p:custDataLst>
              <p:tags r:id="rId4"/>
            </p:custDataLst>
          </p:nvPr>
        </p:nvPicPr>
        <p:blipFill>
          <a:blip r:embed="rId13">
            <a:extLst>
              <a:ext uri="{28A0092B-C50C-407E-A947-70E740481C1C}">
                <a14:useLocalDpi xmlns:a14="http://schemas.microsoft.com/office/drawing/2010/main"/>
              </a:ext>
            </a:extLst>
          </a:blip>
          <a:stretch>
            <a:fillRect/>
          </a:stretch>
        </p:blipFill>
        <p:spPr>
          <a:xfrm>
            <a:off x="6097851" y="3428999"/>
            <a:ext cx="6094149" cy="3428999"/>
          </a:xfrm>
          <a:prstGeom prst="rect">
            <a:avLst/>
          </a:prstGeom>
          <a:ln>
            <a:noFill/>
          </a:ln>
        </p:spPr>
      </p:pic>
      <p:sp>
        <p:nvSpPr>
          <p:cNvPr id="18" name="Text Placeholder 5">
            <a:extLst>
              <a:ext uri="{FF2B5EF4-FFF2-40B4-BE49-F238E27FC236}">
                <a16:creationId xmlns:a16="http://schemas.microsoft.com/office/drawing/2014/main" id="{5CCE52BC-29B4-408D-89C6-717532438FEF}"/>
              </a:ext>
            </a:extLst>
          </p:cNvPr>
          <p:cNvSpPr>
            <a:spLocks noGrp="1"/>
          </p:cNvSpPr>
          <p:nvPr>
            <p:ph type="body" sz="quarter" idx="18" hasCustomPrompt="1"/>
            <p:custDataLst>
              <p:tags r:id="rId5"/>
            </p:custDataLst>
          </p:nvPr>
        </p:nvSpPr>
        <p:spPr>
          <a:xfrm>
            <a:off x="6477000" y="3703214"/>
            <a:ext cx="5334000" cy="1695898"/>
          </a:xfrm>
        </p:spPr>
        <p:txBody>
          <a:bodyPr anchor="ctr" anchorCtr="0"/>
          <a:lstStyle>
            <a:lvl1pPr>
              <a:defRPr sz="2400">
                <a:solidFill>
                  <a:schemeClr val="bg1"/>
                </a:solidFill>
                <a:latin typeface="+mn-lt"/>
              </a:defRPr>
            </a:lvl1pPr>
            <a:lvl2pPr>
              <a:defRPr sz="6000">
                <a:solidFill>
                  <a:schemeClr val="accent2"/>
                </a:solidFill>
                <a:latin typeface="+mj-lt"/>
              </a:defRPr>
            </a:lvl2pPr>
            <a:lvl3pPr>
              <a:defRPr sz="6000">
                <a:solidFill>
                  <a:schemeClr val="accent2"/>
                </a:solidFill>
                <a:latin typeface="+mj-lt"/>
              </a:defRPr>
            </a:lvl3pPr>
            <a:lvl4pPr>
              <a:defRPr sz="6000">
                <a:solidFill>
                  <a:schemeClr val="accent2"/>
                </a:solidFill>
                <a:latin typeface="+mj-lt"/>
              </a:defRPr>
            </a:lvl4pPr>
            <a:lvl5pPr>
              <a:defRPr sz="6000">
                <a:solidFill>
                  <a:schemeClr val="accent2"/>
                </a:solidFill>
                <a:latin typeface="+mj-lt"/>
              </a:defRPr>
            </a:lvl5pPr>
          </a:lstStyle>
          <a:p>
            <a:pPr lvl="0"/>
            <a:r>
              <a:rPr lang="en-US"/>
              <a:t>“Quote here. Font: Oracle Sans 16-24. Color White Background 1. Can be maximized up to 24 to fill space, may go up to four or five lines.”</a:t>
            </a:r>
          </a:p>
        </p:txBody>
      </p:sp>
      <p:cxnSp>
        <p:nvCxnSpPr>
          <p:cNvPr id="19" name="Accent Mark">
            <a:extLst>
              <a:ext uri="{FF2B5EF4-FFF2-40B4-BE49-F238E27FC236}">
                <a16:creationId xmlns:a16="http://schemas.microsoft.com/office/drawing/2014/main" id="{1C24BAE1-1BDC-405F-9F33-0CA7E4158B1B}"/>
              </a:ext>
            </a:extLst>
          </p:cNvPr>
          <p:cNvCxnSpPr/>
          <p:nvPr>
            <p:custDataLst>
              <p:tags r:id="rId6"/>
            </p:custDataLst>
          </p:nvPr>
        </p:nvCxnSpPr>
        <p:spPr>
          <a:xfrm flipH="1">
            <a:off x="768095" y="2609850"/>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705E5450-68E3-44F2-BC30-AF8D5CB4B27B}"/>
              </a:ext>
            </a:extLst>
          </p:cNvPr>
          <p:cNvSpPr>
            <a:spLocks noGrp="1"/>
          </p:cNvSpPr>
          <p:nvPr>
            <p:ph sz="quarter" idx="14" hasCustomPrompt="1"/>
            <p:custDataLst>
              <p:tags r:id="rId7"/>
            </p:custDataLst>
          </p:nvPr>
        </p:nvSpPr>
        <p:spPr>
          <a:xfrm>
            <a:off x="766151" y="1193037"/>
            <a:ext cx="4932948" cy="1264412"/>
          </a:xfrm>
        </p:spPr>
        <p:txBody>
          <a:bodyPr/>
          <a:lstStyle>
            <a:lvl1pPr>
              <a:lnSpc>
                <a:spcPct val="99000"/>
              </a:lnSpc>
              <a:spcBef>
                <a:spcPts val="1000"/>
              </a:spcBef>
              <a:defRPr sz="2800">
                <a:solidFill>
                  <a:schemeClr val="tx1"/>
                </a:solidFill>
                <a:latin typeface="Oracle Sans Light" panose="020B0403020204020204" pitchFamily="34" charset="0"/>
                <a:cs typeface="Oracle Sans Light" panose="020B0403020204020204" pitchFamily="34" charset="0"/>
              </a:defRPr>
            </a:lvl1pPr>
          </a:lstStyle>
          <a:p>
            <a:pPr lvl="0"/>
            <a:r>
              <a:rPr lang="en-US"/>
              <a:t>Headline here. Font: Oracle Sans Light 28 point. Color: Dark Gray, Text 1 - maximum 3 lines</a:t>
            </a:r>
          </a:p>
        </p:txBody>
      </p:sp>
      <p:pic>
        <p:nvPicPr>
          <p:cNvPr id="26" name="OTag">
            <a:extLst>
              <a:ext uri="{FF2B5EF4-FFF2-40B4-BE49-F238E27FC236}">
                <a16:creationId xmlns:a16="http://schemas.microsoft.com/office/drawing/2014/main" id="{23827C60-8AE2-4B5B-8FE6-7AF603C2846C}"/>
              </a:ext>
            </a:extLst>
          </p:cNvPr>
          <p:cNvPicPr>
            <a:picLocks noChangeAspect="1"/>
          </p:cNvPicPr>
          <p:nvPr>
            <p:custDataLst>
              <p:tags r:id="rId8"/>
            </p:custDataLst>
          </p:nvPr>
        </p:nvPicPr>
        <p:blipFill>
          <a:blip r:embed="rId14">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7" name="Text Placeholder 5">
            <a:extLst>
              <a:ext uri="{FF2B5EF4-FFF2-40B4-BE49-F238E27FC236}">
                <a16:creationId xmlns:a16="http://schemas.microsoft.com/office/drawing/2014/main" id="{9F9A2236-9B78-40CA-8305-A95781DCFFD0}"/>
              </a:ext>
            </a:extLst>
          </p:cNvPr>
          <p:cNvSpPr>
            <a:spLocks noGrp="1"/>
          </p:cNvSpPr>
          <p:nvPr>
            <p:ph type="body" sz="quarter" idx="19" hasCustomPrompt="1"/>
            <p:custDataLst>
              <p:tags r:id="rId9"/>
            </p:custDataLst>
          </p:nvPr>
        </p:nvSpPr>
        <p:spPr>
          <a:xfrm>
            <a:off x="6463085" y="5763303"/>
            <a:ext cx="5334000" cy="256495"/>
          </a:xfrm>
        </p:spPr>
        <p:txBody>
          <a:bodyPr anchor="t" anchorCtr="0"/>
          <a:lstStyle>
            <a:lvl1pPr>
              <a:defRPr sz="1600" b="1">
                <a:solidFill>
                  <a:schemeClr val="bg1"/>
                </a:solidFill>
                <a:latin typeface="+mn-lt"/>
              </a:defRPr>
            </a:lvl1pPr>
            <a:lvl2pPr>
              <a:defRPr sz="6000">
                <a:solidFill>
                  <a:schemeClr val="accent2"/>
                </a:solidFill>
                <a:latin typeface="+mj-lt"/>
              </a:defRPr>
            </a:lvl2pPr>
            <a:lvl3pPr>
              <a:defRPr sz="6000">
                <a:solidFill>
                  <a:schemeClr val="accent2"/>
                </a:solidFill>
                <a:latin typeface="+mj-lt"/>
              </a:defRPr>
            </a:lvl3pPr>
            <a:lvl4pPr>
              <a:defRPr sz="6000">
                <a:solidFill>
                  <a:schemeClr val="accent2"/>
                </a:solidFill>
                <a:latin typeface="+mj-lt"/>
              </a:defRPr>
            </a:lvl4pPr>
            <a:lvl5pPr>
              <a:defRPr sz="6000">
                <a:solidFill>
                  <a:schemeClr val="accent2"/>
                </a:solidFill>
                <a:latin typeface="+mj-lt"/>
              </a:defRPr>
            </a:lvl5pPr>
          </a:lstStyle>
          <a:p>
            <a:pPr lvl="0"/>
            <a:r>
              <a:rPr lang="en-US" err="1"/>
              <a:t>Cust_Name Oracle Sans Body 18 Bold</a:t>
            </a:r>
          </a:p>
        </p:txBody>
      </p:sp>
      <p:sp>
        <p:nvSpPr>
          <p:cNvPr id="16" name="Text Field">
            <a:extLst>
              <a:ext uri="{FF2B5EF4-FFF2-40B4-BE49-F238E27FC236}">
                <a16:creationId xmlns:a16="http://schemas.microsoft.com/office/drawing/2014/main" id="{A5099ECE-5C24-4A8E-B7E1-9ACFE2AB18E3}"/>
              </a:ext>
            </a:extLst>
          </p:cNvPr>
          <p:cNvSpPr>
            <a:spLocks noGrp="1"/>
          </p:cNvSpPr>
          <p:nvPr>
            <p:ph type="body" sz="quarter" idx="12" hasCustomPrompt="1"/>
            <p:custDataLst>
              <p:tags r:id="rId10"/>
            </p:custDataLst>
          </p:nvPr>
        </p:nvSpPr>
        <p:spPr>
          <a:xfrm>
            <a:off x="769923" y="3888881"/>
            <a:ext cx="4933394" cy="2362200"/>
          </a:xfrm>
        </p:spPr>
        <p:txBody>
          <a:bodyPr/>
          <a:lstStyle>
            <a:lvl1pPr marL="0" marR="0" indent="0" algn="l" defTabSz="914400" rtl="0" eaLnBrk="1" fontAlgn="auto" latinLnBrk="0" hangingPunct="1">
              <a:lnSpc>
                <a:spcPct val="95000"/>
              </a:lnSpc>
              <a:spcBef>
                <a:spcPts val="1000"/>
              </a:spcBef>
              <a:spcAft>
                <a:spcPct val="0"/>
              </a:spcAft>
              <a:buClrTx/>
              <a:buSzTx/>
              <a:buFont typeface="System Font Regular"/>
              <a:buNone/>
              <a:defRPr sz="1800">
                <a:solidFill>
                  <a:schemeClr val="tx1"/>
                </a:solidFill>
              </a:defRPr>
            </a:lvl1pPr>
          </a:lstStyle>
          <a:p>
            <a:r>
              <a:rPr lang="en-US"/>
              <a:t>Three benefit statement sentences – no bullets.  Most benefit statements will wrap in two lines, no more than three lines per statement.        Line spacing: single, paragraph spacing: 10 point before. Font: Oracle Sans 18-point, color: dark grey, text 1</a:t>
            </a:r>
          </a:p>
          <a:p>
            <a:pPr lvl="0"/>
            <a:endParaRPr lang="en-US"/>
          </a:p>
        </p:txBody>
      </p:sp>
      <p:sp>
        <p:nvSpPr>
          <p:cNvPr id="20" name="Text Placeholder 5">
            <a:extLst>
              <a:ext uri="{FF2B5EF4-FFF2-40B4-BE49-F238E27FC236}">
                <a16:creationId xmlns:a16="http://schemas.microsoft.com/office/drawing/2014/main" id="{9DA16299-3BA1-4CDA-88AF-D0A92A3A11EC}"/>
              </a:ext>
            </a:extLst>
          </p:cNvPr>
          <p:cNvSpPr>
            <a:spLocks noGrp="1"/>
          </p:cNvSpPr>
          <p:nvPr>
            <p:ph type="body" sz="quarter" idx="20" hasCustomPrompt="1"/>
            <p:custDataLst>
              <p:tags r:id="rId11"/>
            </p:custDataLst>
          </p:nvPr>
        </p:nvSpPr>
        <p:spPr>
          <a:xfrm>
            <a:off x="6463085" y="6022540"/>
            <a:ext cx="5334000" cy="256495"/>
          </a:xfrm>
        </p:spPr>
        <p:txBody>
          <a:bodyPr anchor="t" anchorCtr="0"/>
          <a:lstStyle>
            <a:lvl1pPr>
              <a:defRPr sz="1600" b="0">
                <a:solidFill>
                  <a:schemeClr val="bg1"/>
                </a:solidFill>
                <a:latin typeface="+mn-lt"/>
              </a:defRPr>
            </a:lvl1pPr>
            <a:lvl2pPr>
              <a:defRPr sz="6000">
                <a:solidFill>
                  <a:schemeClr val="accent2"/>
                </a:solidFill>
                <a:latin typeface="+mj-lt"/>
              </a:defRPr>
            </a:lvl2pPr>
            <a:lvl3pPr>
              <a:defRPr sz="6000">
                <a:solidFill>
                  <a:schemeClr val="accent2"/>
                </a:solidFill>
                <a:latin typeface="+mj-lt"/>
              </a:defRPr>
            </a:lvl3pPr>
            <a:lvl4pPr>
              <a:defRPr sz="6000">
                <a:solidFill>
                  <a:schemeClr val="accent2"/>
                </a:solidFill>
                <a:latin typeface="+mj-lt"/>
              </a:defRPr>
            </a:lvl4pPr>
            <a:lvl5pPr>
              <a:defRPr sz="6000">
                <a:solidFill>
                  <a:schemeClr val="accent2"/>
                </a:solidFill>
                <a:latin typeface="+mj-lt"/>
              </a:defRPr>
            </a:lvl5pPr>
          </a:lstStyle>
          <a:p>
            <a:pPr lvl="0"/>
            <a:r>
              <a:rPr lang="en-US" err="1"/>
              <a:t>Cust_Title Oracle Sans Body 16 Regular</a:t>
            </a:r>
          </a:p>
        </p:txBody>
      </p:sp>
    </p:spTree>
    <p:extLst>
      <p:ext uri="{BB962C8B-B14F-4D97-AF65-F5344CB8AC3E}">
        <p14:creationId xmlns:p14="http://schemas.microsoft.com/office/powerpoint/2010/main" val="366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4" name="Picture 7">
            <a:extLst>
              <a:ext uri="{FF2B5EF4-FFF2-40B4-BE49-F238E27FC236}">
                <a16:creationId xmlns:a16="http://schemas.microsoft.com/office/drawing/2014/main" id="{29657905-2C78-4546-919E-F111670906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264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F7D95817-C269-41DC-98C3-383216D99B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A67554-86D0-436B-A607-1B04B40495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F062F82-F14C-45DA-83A7-4FFA1661E6B7}"/>
              </a:ext>
            </a:extLst>
          </p:cNvPr>
          <p:cNvSpPr>
            <a:spLocks noGrp="1"/>
          </p:cNvSpPr>
          <p:nvPr>
            <p:ph type="ftr" sz="quarter" idx="10"/>
          </p:nvPr>
        </p:nvSpPr>
        <p:spPr/>
        <p:txBody>
          <a:bodyPr/>
          <a:lstStyle>
            <a:lvl1pPr>
              <a:defRPr sz="700" dirty="0"/>
            </a:lvl1pPr>
          </a:lstStyle>
          <a:p>
            <a:pPr>
              <a:defRPr/>
            </a:pPr>
            <a:r>
              <a:rPr lang="en-US"/>
              <a:t>Copyright © 2019 Oracle and/or its affiliates.</a:t>
            </a:r>
          </a:p>
        </p:txBody>
      </p:sp>
    </p:spTree>
    <p:extLst>
      <p:ext uri="{BB962C8B-B14F-4D97-AF65-F5344CB8AC3E}">
        <p14:creationId xmlns:p14="http://schemas.microsoft.com/office/powerpoint/2010/main" val="14675846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cSld name="Light - Blank">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8BD8F955-3E3E-4E6E-A650-C4E0C80495A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B6E29D2F-E9BE-442D-8048-30D82B0FA2D2}"/>
              </a:ext>
            </a:extLst>
          </p:cNvPr>
          <p:cNvSpPr>
            <a:spLocks noGrp="1"/>
          </p:cNvSpPr>
          <p:nvPr>
            <p:ph type="dt" sz="half" idx="10"/>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4249E66D-873C-4E3D-B665-952DA3AD6CCF}"/>
              </a:ext>
            </a:extLst>
          </p:cNvPr>
          <p:cNvSpPr>
            <a:spLocks noGrp="1"/>
          </p:cNvSpPr>
          <p:nvPr>
            <p:ph type="ftr" sz="quarter" idx="11"/>
          </p:nvPr>
        </p:nvSpPr>
        <p:spPr/>
        <p:txBody>
          <a:bodyPr/>
          <a:lstStyle/>
          <a:p>
            <a:r>
              <a:rPr lang="en-US" dirty="0"/>
              <a:t>Copyright © 2021, Oracle and/or its affiliates, Confidential: Internal/Restricted/Highly Restricted</a:t>
            </a:r>
          </a:p>
        </p:txBody>
      </p:sp>
      <p:sp>
        <p:nvSpPr>
          <p:cNvPr id="5" name="Slide Number Placeholder 4">
            <a:extLst>
              <a:ext uri="{FF2B5EF4-FFF2-40B4-BE49-F238E27FC236}">
                <a16:creationId xmlns:a16="http://schemas.microsoft.com/office/drawing/2014/main" id="{B52D4C26-D77F-4F76-BA95-32055FEC61F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46935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Light - Divider">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5FF636-5AF7-9A48-9532-FFA3A18ADD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fld id="{635E5522-276A-4151-B19E-B34F52E25495}" type="datetime1">
              <a:rPr lang="en-US" smtClean="0"/>
              <a:t>3/29/22</a:t>
            </a:fld>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2021,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33220615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405D2-DFA5-4B52-97C7-8CC4E546F8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770A420-A8E9-450B-8BFD-2572E027BA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819BF7-DEC8-4F62-97F1-9B7AF496383F}"/>
              </a:ext>
            </a:extLst>
          </p:cNvPr>
          <p:cNvSpPr>
            <a:spLocks noGrp="1"/>
          </p:cNvSpPr>
          <p:nvPr>
            <p:ph type="dt" sz="half" idx="10"/>
          </p:nvPr>
        </p:nvSpPr>
        <p:spPr/>
        <p:txBody>
          <a:bodyPr/>
          <a:lstStyle/>
          <a:p>
            <a:fld id="{53933DB2-E29E-4CAA-BBE2-603CB5446BCB}" type="datetimeFigureOut">
              <a:rPr lang="en-US" smtClean="0"/>
              <a:t>3/29/22</a:t>
            </a:fld>
            <a:endParaRPr lang="en-US"/>
          </a:p>
        </p:txBody>
      </p:sp>
      <p:sp>
        <p:nvSpPr>
          <p:cNvPr id="5" name="Footer Placeholder 4">
            <a:extLst>
              <a:ext uri="{FF2B5EF4-FFF2-40B4-BE49-F238E27FC236}">
                <a16:creationId xmlns:a16="http://schemas.microsoft.com/office/drawing/2014/main" id="{55B45484-711B-43C6-81C7-448E068101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49BC9C-1026-4633-8EA0-B4DA7C4B3F56}"/>
              </a:ext>
            </a:extLst>
          </p:cNvPr>
          <p:cNvSpPr>
            <a:spLocks noGrp="1"/>
          </p:cNvSpPr>
          <p:nvPr>
            <p:ph type="sldNum" sz="quarter" idx="12"/>
          </p:nvPr>
        </p:nvSpPr>
        <p:spPr/>
        <p:txBody>
          <a:bodyPr/>
          <a:lstStyle/>
          <a:p>
            <a:fld id="{306081C8-E282-4AC9-81CF-6C416AD9A128}" type="slidenum">
              <a:rPr lang="en-US" smtClean="0"/>
              <a:t>‹#›</a:t>
            </a:fld>
            <a:endParaRPr lang="en-US"/>
          </a:p>
        </p:txBody>
      </p:sp>
    </p:spTree>
    <p:extLst>
      <p:ext uri="{BB962C8B-B14F-4D97-AF65-F5344CB8AC3E}">
        <p14:creationId xmlns:p14="http://schemas.microsoft.com/office/powerpoint/2010/main" val="1383656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ight - Title 2 Column">
    <p:bg>
      <p:bgRef idx="1001">
        <a:schemeClr val="bg1"/>
      </p:bgRef>
    </p:bg>
    <p:spTree>
      <p:nvGrpSpPr>
        <p:cNvPr id="1" name=""/>
        <p:cNvGrpSpPr/>
        <p:nvPr/>
      </p:nvGrpSpPr>
      <p:grpSpPr>
        <a:xfrm>
          <a:off x="0" y="0"/>
          <a:ext cx="0" cy="0"/>
          <a:chOff x="0" y="0"/>
          <a:chExt cx="0" cy="0"/>
        </a:xfrm>
      </p:grpSpPr>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OTag">
            <a:extLst>
              <a:ext uri="{FF2B5EF4-FFF2-40B4-BE49-F238E27FC236}">
                <a16:creationId xmlns:a16="http://schemas.microsoft.com/office/drawing/2014/main" id="{DDE8776E-BE08-D148-AA47-8308E0EAE40F}"/>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3959A2DB-C5C1-4EE1-AACB-216D980708B8}"/>
              </a:ext>
            </a:extLst>
          </p:cNvPr>
          <p:cNvSpPr>
            <a:spLocks noGrp="1"/>
          </p:cNvSpPr>
          <p:nvPr>
            <p:ph type="dt" sz="half" idx="16"/>
          </p:nvPr>
        </p:nvSpPr>
        <p:spPr/>
        <p:txBody>
          <a:bodyPr/>
          <a:lstStyle/>
          <a:p>
            <a:fld id="{3D225CC8-2DCD-421C-8DA9-5A1321322184}" type="datetime1">
              <a:rPr lang="en-US" smtClean="0"/>
              <a:t>3/29/22</a:t>
            </a:fld>
            <a:endParaRPr lang="en-US" dirty="0"/>
          </a:p>
        </p:txBody>
      </p:sp>
      <p:sp>
        <p:nvSpPr>
          <p:cNvPr id="3" name="Footer Placeholder 2">
            <a:extLst>
              <a:ext uri="{FF2B5EF4-FFF2-40B4-BE49-F238E27FC236}">
                <a16:creationId xmlns:a16="http://schemas.microsoft.com/office/drawing/2014/main" id="{66DC0504-19F8-4069-8B02-83766B3CAF7F}"/>
              </a:ext>
            </a:extLst>
          </p:cNvPr>
          <p:cNvSpPr>
            <a:spLocks noGrp="1"/>
          </p:cNvSpPr>
          <p:nvPr>
            <p:ph type="ftr" sz="quarter" idx="17"/>
          </p:nvPr>
        </p:nvSpPr>
        <p:spPr/>
        <p:txBody>
          <a:bodyPr/>
          <a:lstStyle/>
          <a:p>
            <a:r>
              <a:rPr lang="en-US"/>
              <a:t>Copyright © 2021,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064D6D2F-6BC7-48B4-B7A5-AD19749245D6}"/>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093394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6BBED-0663-4E9B-85E3-F2F0A77F40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920355-6A7C-4137-B68D-C309182C723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7AD72B-9E13-46A9-9FDD-418A51BE3813}"/>
              </a:ext>
            </a:extLst>
          </p:cNvPr>
          <p:cNvSpPr>
            <a:spLocks noGrp="1"/>
          </p:cNvSpPr>
          <p:nvPr>
            <p:ph type="dt" sz="half" idx="10"/>
          </p:nvPr>
        </p:nvSpPr>
        <p:spPr/>
        <p:txBody>
          <a:bodyPr/>
          <a:lstStyle/>
          <a:p>
            <a:fld id="{53933DB2-E29E-4CAA-BBE2-603CB5446BCB}" type="datetimeFigureOut">
              <a:rPr lang="en-US" smtClean="0"/>
              <a:t>3/29/22</a:t>
            </a:fld>
            <a:endParaRPr lang="en-US"/>
          </a:p>
        </p:txBody>
      </p:sp>
      <p:sp>
        <p:nvSpPr>
          <p:cNvPr id="5" name="Footer Placeholder 4">
            <a:extLst>
              <a:ext uri="{FF2B5EF4-FFF2-40B4-BE49-F238E27FC236}">
                <a16:creationId xmlns:a16="http://schemas.microsoft.com/office/drawing/2014/main" id="{662437C5-BBEA-4733-A647-0C41BFEA69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E89E76-23DE-4F48-A2DA-FAB7D77C202A}"/>
              </a:ext>
            </a:extLst>
          </p:cNvPr>
          <p:cNvSpPr>
            <a:spLocks noGrp="1"/>
          </p:cNvSpPr>
          <p:nvPr>
            <p:ph type="sldNum" sz="quarter" idx="12"/>
          </p:nvPr>
        </p:nvSpPr>
        <p:spPr/>
        <p:txBody>
          <a:bodyPr/>
          <a:lstStyle/>
          <a:p>
            <a:fld id="{306081C8-E282-4AC9-81CF-6C416AD9A128}" type="slidenum">
              <a:rPr lang="en-US" smtClean="0"/>
              <a:t>‹#›</a:t>
            </a:fld>
            <a:endParaRPr lang="en-US"/>
          </a:p>
        </p:txBody>
      </p:sp>
    </p:spTree>
    <p:extLst>
      <p:ext uri="{BB962C8B-B14F-4D97-AF65-F5344CB8AC3E}">
        <p14:creationId xmlns:p14="http://schemas.microsoft.com/office/powerpoint/2010/main" val="7264110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CD3EF-C84C-4BB4-8714-4D09C8801D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659349-4EC4-4724-B0FE-F57CE80B95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BA37CC-9F0C-425D-B39F-F6758C979F8D}"/>
              </a:ext>
            </a:extLst>
          </p:cNvPr>
          <p:cNvSpPr>
            <a:spLocks noGrp="1"/>
          </p:cNvSpPr>
          <p:nvPr>
            <p:ph type="dt" sz="half" idx="10"/>
          </p:nvPr>
        </p:nvSpPr>
        <p:spPr/>
        <p:txBody>
          <a:bodyPr/>
          <a:lstStyle/>
          <a:p>
            <a:fld id="{53933DB2-E29E-4CAA-BBE2-603CB5446BCB}" type="datetimeFigureOut">
              <a:rPr lang="en-US" smtClean="0"/>
              <a:t>3/29/22</a:t>
            </a:fld>
            <a:endParaRPr lang="en-US"/>
          </a:p>
        </p:txBody>
      </p:sp>
      <p:sp>
        <p:nvSpPr>
          <p:cNvPr id="5" name="Footer Placeholder 4">
            <a:extLst>
              <a:ext uri="{FF2B5EF4-FFF2-40B4-BE49-F238E27FC236}">
                <a16:creationId xmlns:a16="http://schemas.microsoft.com/office/drawing/2014/main" id="{2571CE6F-2838-4C95-81B3-494E9EC89B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C72846-79AF-43BB-85DE-E1F1776EDEB8}"/>
              </a:ext>
            </a:extLst>
          </p:cNvPr>
          <p:cNvSpPr>
            <a:spLocks noGrp="1"/>
          </p:cNvSpPr>
          <p:nvPr>
            <p:ph type="sldNum" sz="quarter" idx="12"/>
          </p:nvPr>
        </p:nvSpPr>
        <p:spPr/>
        <p:txBody>
          <a:bodyPr/>
          <a:lstStyle/>
          <a:p>
            <a:fld id="{306081C8-E282-4AC9-81CF-6C416AD9A128}" type="slidenum">
              <a:rPr lang="en-US" smtClean="0"/>
              <a:t>‹#›</a:t>
            </a:fld>
            <a:endParaRPr lang="en-US"/>
          </a:p>
        </p:txBody>
      </p:sp>
    </p:spTree>
    <p:extLst>
      <p:ext uri="{BB962C8B-B14F-4D97-AF65-F5344CB8AC3E}">
        <p14:creationId xmlns:p14="http://schemas.microsoft.com/office/powerpoint/2010/main" val="13555179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2681C-4660-4D86-8E49-30620B93A1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B54FE9-94F7-4459-87D5-948334FDC0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3884FC-A834-4E4E-8D99-577E0967A6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8A1E4D-AF96-4A15-95B2-7116192F2F68}"/>
              </a:ext>
            </a:extLst>
          </p:cNvPr>
          <p:cNvSpPr>
            <a:spLocks noGrp="1"/>
          </p:cNvSpPr>
          <p:nvPr>
            <p:ph type="dt" sz="half" idx="10"/>
          </p:nvPr>
        </p:nvSpPr>
        <p:spPr/>
        <p:txBody>
          <a:bodyPr/>
          <a:lstStyle/>
          <a:p>
            <a:fld id="{53933DB2-E29E-4CAA-BBE2-603CB5446BCB}" type="datetimeFigureOut">
              <a:rPr lang="en-US" smtClean="0"/>
              <a:t>3/29/22</a:t>
            </a:fld>
            <a:endParaRPr lang="en-US"/>
          </a:p>
        </p:txBody>
      </p:sp>
      <p:sp>
        <p:nvSpPr>
          <p:cNvPr id="6" name="Footer Placeholder 5">
            <a:extLst>
              <a:ext uri="{FF2B5EF4-FFF2-40B4-BE49-F238E27FC236}">
                <a16:creationId xmlns:a16="http://schemas.microsoft.com/office/drawing/2014/main" id="{401A6C43-5B08-4AB6-BD39-17E05AC5CE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C3665B-7FA9-4EF6-A1F0-B5F53B48669F}"/>
              </a:ext>
            </a:extLst>
          </p:cNvPr>
          <p:cNvSpPr>
            <a:spLocks noGrp="1"/>
          </p:cNvSpPr>
          <p:nvPr>
            <p:ph type="sldNum" sz="quarter" idx="12"/>
          </p:nvPr>
        </p:nvSpPr>
        <p:spPr/>
        <p:txBody>
          <a:bodyPr/>
          <a:lstStyle/>
          <a:p>
            <a:fld id="{306081C8-E282-4AC9-81CF-6C416AD9A128}" type="slidenum">
              <a:rPr lang="en-US" smtClean="0"/>
              <a:t>‹#›</a:t>
            </a:fld>
            <a:endParaRPr lang="en-US"/>
          </a:p>
        </p:txBody>
      </p:sp>
    </p:spTree>
    <p:extLst>
      <p:ext uri="{BB962C8B-B14F-4D97-AF65-F5344CB8AC3E}">
        <p14:creationId xmlns:p14="http://schemas.microsoft.com/office/powerpoint/2010/main" val="8756536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B66A7-426A-417D-819E-393DF216326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0CDECEE-1EF1-41D6-BF8F-DFD0CEBF94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2C57CA-9A09-48EC-90C9-2AE4426D0E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AF3543-1494-4A4E-B966-2FC3342D34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ABA930B-1BAB-45FB-9896-C97607ED8F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131599-3C87-4EA7-ABA5-5C32E97B77FF}"/>
              </a:ext>
            </a:extLst>
          </p:cNvPr>
          <p:cNvSpPr>
            <a:spLocks noGrp="1"/>
          </p:cNvSpPr>
          <p:nvPr>
            <p:ph type="dt" sz="half" idx="10"/>
          </p:nvPr>
        </p:nvSpPr>
        <p:spPr/>
        <p:txBody>
          <a:bodyPr/>
          <a:lstStyle/>
          <a:p>
            <a:fld id="{53933DB2-E29E-4CAA-BBE2-603CB5446BCB}" type="datetimeFigureOut">
              <a:rPr lang="en-US" smtClean="0"/>
              <a:t>3/29/22</a:t>
            </a:fld>
            <a:endParaRPr lang="en-US"/>
          </a:p>
        </p:txBody>
      </p:sp>
      <p:sp>
        <p:nvSpPr>
          <p:cNvPr id="8" name="Footer Placeholder 7">
            <a:extLst>
              <a:ext uri="{FF2B5EF4-FFF2-40B4-BE49-F238E27FC236}">
                <a16:creationId xmlns:a16="http://schemas.microsoft.com/office/drawing/2014/main" id="{494E019E-44F7-4D58-A3CB-476CC10DF9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691B68-F28B-419E-99EF-CCAEBDB9E68C}"/>
              </a:ext>
            </a:extLst>
          </p:cNvPr>
          <p:cNvSpPr>
            <a:spLocks noGrp="1"/>
          </p:cNvSpPr>
          <p:nvPr>
            <p:ph type="sldNum" sz="quarter" idx="12"/>
          </p:nvPr>
        </p:nvSpPr>
        <p:spPr/>
        <p:txBody>
          <a:bodyPr/>
          <a:lstStyle/>
          <a:p>
            <a:fld id="{306081C8-E282-4AC9-81CF-6C416AD9A128}" type="slidenum">
              <a:rPr lang="en-US" smtClean="0"/>
              <a:t>‹#›</a:t>
            </a:fld>
            <a:endParaRPr lang="en-US"/>
          </a:p>
        </p:txBody>
      </p:sp>
    </p:spTree>
    <p:extLst>
      <p:ext uri="{BB962C8B-B14F-4D97-AF65-F5344CB8AC3E}">
        <p14:creationId xmlns:p14="http://schemas.microsoft.com/office/powerpoint/2010/main" val="15878003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8D7CF-EDB9-4543-BF3A-6B596DAFF31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7CC04E9-8792-4EAC-8D6F-04032B8EC214}"/>
              </a:ext>
            </a:extLst>
          </p:cNvPr>
          <p:cNvSpPr>
            <a:spLocks noGrp="1"/>
          </p:cNvSpPr>
          <p:nvPr>
            <p:ph type="dt" sz="half" idx="10"/>
          </p:nvPr>
        </p:nvSpPr>
        <p:spPr/>
        <p:txBody>
          <a:bodyPr/>
          <a:lstStyle/>
          <a:p>
            <a:fld id="{53933DB2-E29E-4CAA-BBE2-603CB5446BCB}" type="datetimeFigureOut">
              <a:rPr lang="en-US" smtClean="0"/>
              <a:t>3/29/22</a:t>
            </a:fld>
            <a:endParaRPr lang="en-US"/>
          </a:p>
        </p:txBody>
      </p:sp>
      <p:sp>
        <p:nvSpPr>
          <p:cNvPr id="4" name="Footer Placeholder 3">
            <a:extLst>
              <a:ext uri="{FF2B5EF4-FFF2-40B4-BE49-F238E27FC236}">
                <a16:creationId xmlns:a16="http://schemas.microsoft.com/office/drawing/2014/main" id="{925F9F42-1B5C-481B-8A07-FCA1B63662F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92256B8-DEE0-4F69-A74B-09A85A11F0C8}"/>
              </a:ext>
            </a:extLst>
          </p:cNvPr>
          <p:cNvSpPr>
            <a:spLocks noGrp="1"/>
          </p:cNvSpPr>
          <p:nvPr>
            <p:ph type="sldNum" sz="quarter" idx="12"/>
          </p:nvPr>
        </p:nvSpPr>
        <p:spPr/>
        <p:txBody>
          <a:bodyPr/>
          <a:lstStyle/>
          <a:p>
            <a:fld id="{306081C8-E282-4AC9-81CF-6C416AD9A128}" type="slidenum">
              <a:rPr lang="en-US" smtClean="0"/>
              <a:t>‹#›</a:t>
            </a:fld>
            <a:endParaRPr lang="en-US"/>
          </a:p>
        </p:txBody>
      </p:sp>
    </p:spTree>
    <p:extLst>
      <p:ext uri="{BB962C8B-B14F-4D97-AF65-F5344CB8AC3E}">
        <p14:creationId xmlns:p14="http://schemas.microsoft.com/office/powerpoint/2010/main" val="113034986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4A8A9D-64E1-4F1C-AF3D-C6D1B3A3915C}"/>
              </a:ext>
            </a:extLst>
          </p:cNvPr>
          <p:cNvSpPr>
            <a:spLocks noGrp="1"/>
          </p:cNvSpPr>
          <p:nvPr>
            <p:ph type="dt" sz="half" idx="10"/>
          </p:nvPr>
        </p:nvSpPr>
        <p:spPr/>
        <p:txBody>
          <a:bodyPr/>
          <a:lstStyle/>
          <a:p>
            <a:fld id="{53933DB2-E29E-4CAA-BBE2-603CB5446BCB}" type="datetimeFigureOut">
              <a:rPr lang="en-US" smtClean="0"/>
              <a:t>3/29/22</a:t>
            </a:fld>
            <a:endParaRPr lang="en-US"/>
          </a:p>
        </p:txBody>
      </p:sp>
      <p:sp>
        <p:nvSpPr>
          <p:cNvPr id="3" name="Footer Placeholder 2">
            <a:extLst>
              <a:ext uri="{FF2B5EF4-FFF2-40B4-BE49-F238E27FC236}">
                <a16:creationId xmlns:a16="http://schemas.microsoft.com/office/drawing/2014/main" id="{E4DE095B-8E06-40AE-A820-38769B09670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88E533B-408D-46BD-AC83-0E9EDF273C4F}"/>
              </a:ext>
            </a:extLst>
          </p:cNvPr>
          <p:cNvSpPr>
            <a:spLocks noGrp="1"/>
          </p:cNvSpPr>
          <p:nvPr>
            <p:ph type="sldNum" sz="quarter" idx="12"/>
          </p:nvPr>
        </p:nvSpPr>
        <p:spPr/>
        <p:txBody>
          <a:bodyPr/>
          <a:lstStyle/>
          <a:p>
            <a:fld id="{306081C8-E282-4AC9-81CF-6C416AD9A128}" type="slidenum">
              <a:rPr lang="en-US" smtClean="0"/>
              <a:t>‹#›</a:t>
            </a:fld>
            <a:endParaRPr lang="en-US"/>
          </a:p>
        </p:txBody>
      </p:sp>
    </p:spTree>
    <p:extLst>
      <p:ext uri="{BB962C8B-B14F-4D97-AF65-F5344CB8AC3E}">
        <p14:creationId xmlns:p14="http://schemas.microsoft.com/office/powerpoint/2010/main" val="23867379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BC08D-11F8-4C03-B7FA-BA1F1B6C34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ECFABD-3AA1-4C71-ACA6-D5FF92E7B2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4CD7B1-96B2-4942-9DAF-5A4F1C0A6F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F97347-1427-4E4E-93BE-090BC160E274}"/>
              </a:ext>
            </a:extLst>
          </p:cNvPr>
          <p:cNvSpPr>
            <a:spLocks noGrp="1"/>
          </p:cNvSpPr>
          <p:nvPr>
            <p:ph type="dt" sz="half" idx="10"/>
          </p:nvPr>
        </p:nvSpPr>
        <p:spPr/>
        <p:txBody>
          <a:bodyPr/>
          <a:lstStyle/>
          <a:p>
            <a:fld id="{53933DB2-E29E-4CAA-BBE2-603CB5446BCB}" type="datetimeFigureOut">
              <a:rPr lang="en-US" smtClean="0"/>
              <a:t>3/29/22</a:t>
            </a:fld>
            <a:endParaRPr lang="en-US"/>
          </a:p>
        </p:txBody>
      </p:sp>
      <p:sp>
        <p:nvSpPr>
          <p:cNvPr id="6" name="Footer Placeholder 5">
            <a:extLst>
              <a:ext uri="{FF2B5EF4-FFF2-40B4-BE49-F238E27FC236}">
                <a16:creationId xmlns:a16="http://schemas.microsoft.com/office/drawing/2014/main" id="{966E945A-B4A7-44B3-A386-11E0EDFCC0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894F2B-CD9C-49AE-A040-68EC6884E862}"/>
              </a:ext>
            </a:extLst>
          </p:cNvPr>
          <p:cNvSpPr>
            <a:spLocks noGrp="1"/>
          </p:cNvSpPr>
          <p:nvPr>
            <p:ph type="sldNum" sz="quarter" idx="12"/>
          </p:nvPr>
        </p:nvSpPr>
        <p:spPr/>
        <p:txBody>
          <a:bodyPr/>
          <a:lstStyle/>
          <a:p>
            <a:fld id="{306081C8-E282-4AC9-81CF-6C416AD9A128}" type="slidenum">
              <a:rPr lang="en-US" smtClean="0"/>
              <a:t>‹#›</a:t>
            </a:fld>
            <a:endParaRPr lang="en-US"/>
          </a:p>
        </p:txBody>
      </p:sp>
    </p:spTree>
    <p:extLst>
      <p:ext uri="{BB962C8B-B14F-4D97-AF65-F5344CB8AC3E}">
        <p14:creationId xmlns:p14="http://schemas.microsoft.com/office/powerpoint/2010/main" val="6117745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8DA62-BD89-4E56-98EE-62BF14C154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6B656C-567C-41F9-B098-BFC343820D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470B3C-B611-4834-9659-E36A99EDCA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120826-851A-492A-9E76-8EF467ADA131}"/>
              </a:ext>
            </a:extLst>
          </p:cNvPr>
          <p:cNvSpPr>
            <a:spLocks noGrp="1"/>
          </p:cNvSpPr>
          <p:nvPr>
            <p:ph type="dt" sz="half" idx="10"/>
          </p:nvPr>
        </p:nvSpPr>
        <p:spPr/>
        <p:txBody>
          <a:bodyPr/>
          <a:lstStyle/>
          <a:p>
            <a:fld id="{53933DB2-E29E-4CAA-BBE2-603CB5446BCB}" type="datetimeFigureOut">
              <a:rPr lang="en-US" smtClean="0"/>
              <a:t>3/29/22</a:t>
            </a:fld>
            <a:endParaRPr lang="en-US"/>
          </a:p>
        </p:txBody>
      </p:sp>
      <p:sp>
        <p:nvSpPr>
          <p:cNvPr id="6" name="Footer Placeholder 5">
            <a:extLst>
              <a:ext uri="{FF2B5EF4-FFF2-40B4-BE49-F238E27FC236}">
                <a16:creationId xmlns:a16="http://schemas.microsoft.com/office/drawing/2014/main" id="{67410273-09A1-4383-AEAE-56AA35AFD7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C3EF82-B4D5-4FD1-8810-7D3D6AF241B8}"/>
              </a:ext>
            </a:extLst>
          </p:cNvPr>
          <p:cNvSpPr>
            <a:spLocks noGrp="1"/>
          </p:cNvSpPr>
          <p:nvPr>
            <p:ph type="sldNum" sz="quarter" idx="12"/>
          </p:nvPr>
        </p:nvSpPr>
        <p:spPr/>
        <p:txBody>
          <a:bodyPr/>
          <a:lstStyle/>
          <a:p>
            <a:fld id="{306081C8-E282-4AC9-81CF-6C416AD9A128}" type="slidenum">
              <a:rPr lang="en-US" smtClean="0"/>
              <a:t>‹#›</a:t>
            </a:fld>
            <a:endParaRPr lang="en-US"/>
          </a:p>
        </p:txBody>
      </p:sp>
    </p:spTree>
    <p:extLst>
      <p:ext uri="{BB962C8B-B14F-4D97-AF65-F5344CB8AC3E}">
        <p14:creationId xmlns:p14="http://schemas.microsoft.com/office/powerpoint/2010/main" val="39093486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E4DA4-830B-44BD-BB03-1B287C1BEFB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D8328C2-3EEB-4D7E-B62D-0AA2105E24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EFDF7A-FEBD-4D15-821D-509D586B1C5D}"/>
              </a:ext>
            </a:extLst>
          </p:cNvPr>
          <p:cNvSpPr>
            <a:spLocks noGrp="1"/>
          </p:cNvSpPr>
          <p:nvPr>
            <p:ph type="dt" sz="half" idx="10"/>
          </p:nvPr>
        </p:nvSpPr>
        <p:spPr/>
        <p:txBody>
          <a:bodyPr/>
          <a:lstStyle/>
          <a:p>
            <a:fld id="{53933DB2-E29E-4CAA-BBE2-603CB5446BCB}" type="datetimeFigureOut">
              <a:rPr lang="en-US" smtClean="0"/>
              <a:t>3/29/22</a:t>
            </a:fld>
            <a:endParaRPr lang="en-US"/>
          </a:p>
        </p:txBody>
      </p:sp>
      <p:sp>
        <p:nvSpPr>
          <p:cNvPr id="5" name="Footer Placeholder 4">
            <a:extLst>
              <a:ext uri="{FF2B5EF4-FFF2-40B4-BE49-F238E27FC236}">
                <a16:creationId xmlns:a16="http://schemas.microsoft.com/office/drawing/2014/main" id="{25525DD4-3D47-4C18-BFCF-7403948D8F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BCEA67-CB3B-4E7C-AC0A-BF3F60D8A614}"/>
              </a:ext>
            </a:extLst>
          </p:cNvPr>
          <p:cNvSpPr>
            <a:spLocks noGrp="1"/>
          </p:cNvSpPr>
          <p:nvPr>
            <p:ph type="sldNum" sz="quarter" idx="12"/>
          </p:nvPr>
        </p:nvSpPr>
        <p:spPr/>
        <p:txBody>
          <a:bodyPr/>
          <a:lstStyle/>
          <a:p>
            <a:fld id="{306081C8-E282-4AC9-81CF-6C416AD9A128}" type="slidenum">
              <a:rPr lang="en-US" smtClean="0"/>
              <a:t>‹#›</a:t>
            </a:fld>
            <a:endParaRPr lang="en-US"/>
          </a:p>
        </p:txBody>
      </p:sp>
    </p:spTree>
    <p:extLst>
      <p:ext uri="{BB962C8B-B14F-4D97-AF65-F5344CB8AC3E}">
        <p14:creationId xmlns:p14="http://schemas.microsoft.com/office/powerpoint/2010/main" val="8414582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6A87C1-F742-41D6-82B8-C8102472CB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215B4F-0F71-4899-A83F-A67D70A5931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08D047-2A2D-41F8-BF82-10E009C1B9A1}"/>
              </a:ext>
            </a:extLst>
          </p:cNvPr>
          <p:cNvSpPr>
            <a:spLocks noGrp="1"/>
          </p:cNvSpPr>
          <p:nvPr>
            <p:ph type="dt" sz="half" idx="10"/>
          </p:nvPr>
        </p:nvSpPr>
        <p:spPr/>
        <p:txBody>
          <a:bodyPr/>
          <a:lstStyle/>
          <a:p>
            <a:fld id="{53933DB2-E29E-4CAA-BBE2-603CB5446BCB}" type="datetimeFigureOut">
              <a:rPr lang="en-US" smtClean="0"/>
              <a:t>3/29/22</a:t>
            </a:fld>
            <a:endParaRPr lang="en-US"/>
          </a:p>
        </p:txBody>
      </p:sp>
      <p:sp>
        <p:nvSpPr>
          <p:cNvPr id="5" name="Footer Placeholder 4">
            <a:extLst>
              <a:ext uri="{FF2B5EF4-FFF2-40B4-BE49-F238E27FC236}">
                <a16:creationId xmlns:a16="http://schemas.microsoft.com/office/drawing/2014/main" id="{625CBDC5-C4BC-4D6E-8AD5-B949064F25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32C637-DB5A-4067-A176-5C34A179FD03}"/>
              </a:ext>
            </a:extLst>
          </p:cNvPr>
          <p:cNvSpPr>
            <a:spLocks noGrp="1"/>
          </p:cNvSpPr>
          <p:nvPr>
            <p:ph type="sldNum" sz="quarter" idx="12"/>
          </p:nvPr>
        </p:nvSpPr>
        <p:spPr/>
        <p:txBody>
          <a:bodyPr/>
          <a:lstStyle/>
          <a:p>
            <a:fld id="{306081C8-E282-4AC9-81CF-6C416AD9A128}" type="slidenum">
              <a:rPr lang="en-US" smtClean="0"/>
              <a:t>‹#›</a:t>
            </a:fld>
            <a:endParaRPr lang="en-US"/>
          </a:p>
        </p:txBody>
      </p:sp>
    </p:spTree>
    <p:extLst>
      <p:ext uri="{BB962C8B-B14F-4D97-AF65-F5344CB8AC3E}">
        <p14:creationId xmlns:p14="http://schemas.microsoft.com/office/powerpoint/2010/main" val="451564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ight - Title/Subtitle 2 Column">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8521"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B65FA2D-6C94-456B-8DE9-80C7A3BE2C17}"/>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DCD06EC0-4AE6-4D7C-87DE-D393DC47ED94}"/>
              </a:ext>
            </a:extLst>
          </p:cNvPr>
          <p:cNvSpPr>
            <a:spLocks noGrp="1"/>
          </p:cNvSpPr>
          <p:nvPr>
            <p:ph type="dt" sz="half" idx="16"/>
          </p:nvPr>
        </p:nvSpPr>
        <p:spPr/>
        <p:txBody>
          <a:bodyPr/>
          <a:lstStyle/>
          <a:p>
            <a:fld id="{A41E71E9-A8ED-4FF5-B66D-14641AA84A5F}" type="datetime1">
              <a:rPr lang="en-US" smtClean="0"/>
              <a:t>3/29/22</a:t>
            </a:fld>
            <a:endParaRPr lang="en-US" dirty="0"/>
          </a:p>
        </p:txBody>
      </p:sp>
      <p:sp>
        <p:nvSpPr>
          <p:cNvPr id="7" name="Footer Placeholder 6">
            <a:extLst>
              <a:ext uri="{FF2B5EF4-FFF2-40B4-BE49-F238E27FC236}">
                <a16:creationId xmlns:a16="http://schemas.microsoft.com/office/drawing/2014/main" id="{E594DB29-C2B8-4F61-8419-EEE3D1E837A1}"/>
              </a:ext>
            </a:extLst>
          </p:cNvPr>
          <p:cNvSpPr>
            <a:spLocks noGrp="1"/>
          </p:cNvSpPr>
          <p:nvPr>
            <p:ph type="ftr" sz="quarter" idx="17"/>
          </p:nvPr>
        </p:nvSpPr>
        <p:spPr/>
        <p:txBody>
          <a:bodyPr/>
          <a:lstStyle/>
          <a:p>
            <a:r>
              <a:rPr lang="en-US"/>
              <a:t>Copyright © 2021,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4C4C4FB3-367C-49DA-9BEF-99BD8CD346F0}"/>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909317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ight - Title 3 Column">
    <p:bg>
      <p:bgRef idx="1001">
        <a:schemeClr val="bg1"/>
      </p:bgRef>
    </p:bg>
    <p:spTree>
      <p:nvGrpSpPr>
        <p:cNvPr id="1" name=""/>
        <p:cNvGrpSpPr/>
        <p:nvPr/>
      </p:nvGrpSpPr>
      <p:grpSpPr>
        <a:xfrm>
          <a:off x="0" y="0"/>
          <a:ext cx="0" cy="0"/>
          <a:chOff x="0" y="0"/>
          <a:chExt cx="0" cy="0"/>
        </a:xfrm>
      </p:grpSpPr>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3D2FFF47-983C-4CE2-9048-1317EB4F32CB}"/>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6D56EEFB-7FCA-4C8C-BD9A-59CFF6BBA9AB}"/>
              </a:ext>
            </a:extLst>
          </p:cNvPr>
          <p:cNvSpPr>
            <a:spLocks noGrp="1"/>
          </p:cNvSpPr>
          <p:nvPr>
            <p:ph type="dt" sz="half" idx="17"/>
          </p:nvPr>
        </p:nvSpPr>
        <p:spPr/>
        <p:txBody>
          <a:bodyPr/>
          <a:lstStyle/>
          <a:p>
            <a:fld id="{DBEB99C5-A240-43E3-B2F9-F67C2DE25171}" type="datetime1">
              <a:rPr lang="en-US" smtClean="0"/>
              <a:t>3/29/22</a:t>
            </a:fld>
            <a:endParaRPr lang="en-US" dirty="0"/>
          </a:p>
        </p:txBody>
      </p:sp>
      <p:sp>
        <p:nvSpPr>
          <p:cNvPr id="3" name="Footer Placeholder 2">
            <a:extLst>
              <a:ext uri="{FF2B5EF4-FFF2-40B4-BE49-F238E27FC236}">
                <a16:creationId xmlns:a16="http://schemas.microsoft.com/office/drawing/2014/main" id="{DA095ECF-3404-41BC-B49D-2616D73127C4}"/>
              </a:ext>
            </a:extLst>
          </p:cNvPr>
          <p:cNvSpPr>
            <a:spLocks noGrp="1"/>
          </p:cNvSpPr>
          <p:nvPr>
            <p:ph type="ftr" sz="quarter" idx="18"/>
          </p:nvPr>
        </p:nvSpPr>
        <p:spPr/>
        <p:txBody>
          <a:bodyPr/>
          <a:lstStyle/>
          <a:p>
            <a:r>
              <a:rPr lang="en-US"/>
              <a:t>Copyright © 2021,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54F9C599-3545-4260-BC77-88BD7619A101}"/>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91446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 Title/Subtitle 3 Column">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4"/>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4"/>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p>
            <a:fld id="{346C5096-6188-4396-9E8E-C7DC5E109130}" type="datetime1">
              <a:rPr lang="en-US" smtClean="0"/>
              <a:t>3/29/22</a:t>
            </a:fld>
            <a:endParaRPr lang="en-US" dirty="0"/>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p>
            <a:r>
              <a:rPr lang="en-US"/>
              <a:t>Copyright © 2021,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225980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ight - Title 4 Column">
    <p:bg>
      <p:bgRef idx="1001">
        <a:schemeClr val="bg1"/>
      </p:bgRef>
    </p:bg>
    <p:spTree>
      <p:nvGrpSpPr>
        <p:cNvPr id="1" name=""/>
        <p:cNvGrpSpPr/>
        <p:nvPr/>
      </p:nvGrpSpPr>
      <p:grpSpPr>
        <a:xfrm>
          <a:off x="0" y="0"/>
          <a:ext cx="0" cy="0"/>
          <a:chOff x="0" y="0"/>
          <a:chExt cx="0" cy="0"/>
        </a:xfrm>
      </p:grpSpPr>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6097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6097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6097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E665C0AC-7132-4356-88D4-79E4A49B2CE4}"/>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A131A1D-D1FF-4A37-8531-B67D54ED466D}"/>
              </a:ext>
            </a:extLst>
          </p:cNvPr>
          <p:cNvSpPr>
            <a:spLocks noGrp="1"/>
          </p:cNvSpPr>
          <p:nvPr>
            <p:ph type="dt" sz="half" idx="18"/>
          </p:nvPr>
        </p:nvSpPr>
        <p:spPr/>
        <p:txBody>
          <a:bodyPr/>
          <a:lstStyle/>
          <a:p>
            <a:fld id="{8381BC09-957D-45CD-9E0C-0CFA8700F9F5}" type="datetime1">
              <a:rPr lang="en-US" smtClean="0"/>
              <a:t>3/29/22</a:t>
            </a:fld>
            <a:endParaRPr lang="en-US" dirty="0"/>
          </a:p>
        </p:txBody>
      </p:sp>
      <p:sp>
        <p:nvSpPr>
          <p:cNvPr id="5" name="Footer Placeholder 4">
            <a:extLst>
              <a:ext uri="{FF2B5EF4-FFF2-40B4-BE49-F238E27FC236}">
                <a16:creationId xmlns:a16="http://schemas.microsoft.com/office/drawing/2014/main" id="{C8EC9026-CA1C-465B-ADD5-AE1F9B7A0775}"/>
              </a:ext>
            </a:extLst>
          </p:cNvPr>
          <p:cNvSpPr>
            <a:spLocks noGrp="1"/>
          </p:cNvSpPr>
          <p:nvPr>
            <p:ph type="ftr" sz="quarter" idx="19"/>
          </p:nvPr>
        </p:nvSpPr>
        <p:spPr/>
        <p:txBody>
          <a:bodyPr/>
          <a:lstStyle/>
          <a:p>
            <a:r>
              <a:rPr lang="en-US"/>
              <a:t>Copyright © 2021,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13064CFB-254B-4876-8556-026D173672E6}"/>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513023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 - Title/Subtitle 4 Column">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3924"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10222"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46520"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72191157-EC2D-4417-9959-2EA7D1DAFF5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2388CBD-B05C-4885-A081-172C87DCAD84}"/>
              </a:ext>
            </a:extLst>
          </p:cNvPr>
          <p:cNvSpPr>
            <a:spLocks noGrp="1"/>
          </p:cNvSpPr>
          <p:nvPr>
            <p:ph type="dt" sz="half" idx="18"/>
          </p:nvPr>
        </p:nvSpPr>
        <p:spPr/>
        <p:txBody>
          <a:bodyPr/>
          <a:lstStyle/>
          <a:p>
            <a:fld id="{F1BEC230-374E-4E2A-8BB1-C01222A51658}" type="datetime1">
              <a:rPr lang="en-US" smtClean="0"/>
              <a:t>3/29/22</a:t>
            </a:fld>
            <a:endParaRPr lang="en-US" dirty="0"/>
          </a:p>
        </p:txBody>
      </p:sp>
      <p:sp>
        <p:nvSpPr>
          <p:cNvPr id="7" name="Footer Placeholder 6">
            <a:extLst>
              <a:ext uri="{FF2B5EF4-FFF2-40B4-BE49-F238E27FC236}">
                <a16:creationId xmlns:a16="http://schemas.microsoft.com/office/drawing/2014/main" id="{3CE56F53-8C5C-4F85-9969-353868B64B25}"/>
              </a:ext>
            </a:extLst>
          </p:cNvPr>
          <p:cNvSpPr>
            <a:spLocks noGrp="1"/>
          </p:cNvSpPr>
          <p:nvPr>
            <p:ph type="ftr" sz="quarter" idx="19"/>
          </p:nvPr>
        </p:nvSpPr>
        <p:spPr/>
        <p:txBody>
          <a:bodyPr/>
          <a:lstStyle/>
          <a:p>
            <a:r>
              <a:rPr lang="en-US"/>
              <a:t>Copyright © 2021,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589360B9-A253-468B-B3D3-70CC43B0746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432297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1.xml"/><Relationship Id="rId21" Type="http://schemas.openxmlformats.org/officeDocument/2006/relationships/image" Target="../media/image1.emf"/><Relationship Id="rId7" Type="http://schemas.openxmlformats.org/officeDocument/2006/relationships/slideLayout" Target="../slideLayouts/slideLayout35.xml"/><Relationship Id="rId12" Type="http://schemas.openxmlformats.org/officeDocument/2006/relationships/tags" Target="../tags/tag1.xml"/><Relationship Id="rId17" Type="http://schemas.openxmlformats.org/officeDocument/2006/relationships/tags" Target="../tags/tag6.xml"/><Relationship Id="rId2" Type="http://schemas.openxmlformats.org/officeDocument/2006/relationships/slideLayout" Target="../slideLayouts/slideLayout30.xml"/><Relationship Id="rId16" Type="http://schemas.openxmlformats.org/officeDocument/2006/relationships/tags" Target="../tags/tag5.xml"/><Relationship Id="rId20" Type="http://schemas.openxmlformats.org/officeDocument/2006/relationships/tags" Target="../tags/tag9.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theme" Target="../theme/theme2.xml"/><Relationship Id="rId5" Type="http://schemas.openxmlformats.org/officeDocument/2006/relationships/slideLayout" Target="../slideLayouts/slideLayout33.xml"/><Relationship Id="rId15" Type="http://schemas.openxmlformats.org/officeDocument/2006/relationships/tags" Target="../tags/tag4.xml"/><Relationship Id="rId10" Type="http://schemas.openxmlformats.org/officeDocument/2006/relationships/slideLayout" Target="../slideLayouts/slideLayout38.xml"/><Relationship Id="rId19" Type="http://schemas.openxmlformats.org/officeDocument/2006/relationships/tags" Target="../tags/tag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tags" Target="../tags/tag3.xml"/><Relationship Id="rId22" Type="http://schemas.openxmlformats.org/officeDocument/2006/relationships/image" Target="../media/image10.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3.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1"/>
              </a:ext>
            </a:extLst>
          </p:cNvPr>
          <p:cNvPicPr>
            <a:picLocks noChangeAspect="1"/>
          </p:cNvPicPr>
          <p:nvPr userDrawn="1"/>
        </p:nvPicPr>
        <p:blipFill>
          <a:blip r:embed="rId30"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a:t>Copyright © 2021, Oracle and/or its affiliates  |  Confidential: Internal/Restricted/Highly Restricted</a:t>
            </a:r>
            <a:endParaRPr lang="en-US" dirty="0"/>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fld id="{82BDA199-1C6F-4B76-931E-007EAA6F75F8}" type="datetime1">
              <a:rPr lang="en-US" smtClean="0"/>
              <a:t>3/29/22</a:t>
            </a:fld>
            <a:endParaRPr lang="en-US" dirty="0"/>
          </a:p>
        </p:txBody>
      </p:sp>
    </p:spTree>
    <p:extLst>
      <p:ext uri="{BB962C8B-B14F-4D97-AF65-F5344CB8AC3E}">
        <p14:creationId xmlns:p14="http://schemas.microsoft.com/office/powerpoint/2010/main" val="4670240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1008">
          <p15:clr>
            <a:srgbClr val="F26B43"/>
          </p15:clr>
        </p15:guide>
        <p15:guide id="4" orient="horz" pos="3852">
          <p15:clr>
            <a:srgbClr val="F26B43"/>
          </p15:clr>
        </p15:guide>
        <p15:guide id="5" pos="480">
          <p15:clr>
            <a:srgbClr val="F26B43"/>
          </p15:clr>
        </p15:guide>
        <p15:guide id="6" orient="horz" pos="795">
          <p15:clr>
            <a:srgbClr val="F26B43"/>
          </p15:clr>
        </p15:guide>
        <p15:guide id="7" orient="horz" pos="590">
          <p15:clr>
            <a:srgbClr val="F26B43"/>
          </p15:clr>
        </p15:guide>
        <p15:guide id="8" pos="721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1"/>
              </a:ext>
            </a:extLst>
          </p:cNvPr>
          <p:cNvPicPr>
            <a:picLocks noChangeAspect="1"/>
          </p:cNvPicPr>
          <p:nvPr>
            <p:custDataLst>
              <p:tags r:id="rId12"/>
            </p:custDataLst>
          </p:nvPr>
        </p:nvPicPr>
        <p:blipFill>
          <a:blip r:embed="rId21">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8A70F255-3C2A-4AC7-8935-184146E3B6D6}"/>
              </a:ext>
            </a:extLst>
          </p:cNvPr>
          <p:cNvSpPr>
            <a:spLocks noGrp="1"/>
          </p:cNvSpPr>
          <p:nvPr>
            <p:ph type="title"/>
            <p:custDataLst>
              <p:tags r:id="rId13"/>
            </p:custDataLst>
          </p:nvPr>
        </p:nvSpPr>
        <p:spPr>
          <a:xfrm>
            <a:off x="768875" y="508000"/>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custDataLst>
              <p:tags r:id="rId14"/>
            </p:custDataLst>
          </p:nvPr>
        </p:nvSpPr>
        <p:spPr>
          <a:xfrm>
            <a:off x="768875" y="1830234"/>
            <a:ext cx="10671048" cy="427688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custDataLst>
              <p:tags r:id="rId15"/>
            </p:custDataLst>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t>‹#›</a:t>
            </a:fld>
            <a:endParaRPr lang="en-US"/>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custDataLst>
              <p:tags r:id="rId16"/>
            </p:custDataLst>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 All rights reserved.</a:t>
            </a:r>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custDataLst>
              <p:tags r:id="rId17"/>
            </p:custDataLst>
          </p:nvPr>
        </p:nvSpPr>
        <p:spPr>
          <a:xfrm>
            <a:off x="6873138" y="6425604"/>
            <a:ext cx="2743200" cy="363500"/>
          </a:xfrm>
          <a:prstGeom prst="rect">
            <a:avLst/>
          </a:prstGeom>
        </p:spPr>
        <p:txBody>
          <a:bodyPr vert="horz" lIns="0" tIns="0" rIns="0" bIns="0" rtlCol="0" anchor="ctr"/>
          <a:lstStyle>
            <a:lvl1pPr>
              <a:defRPr lang="en-US" sz="1000" smtClean="0">
                <a:solidFill>
                  <a:srgbClr val="8B8580"/>
                </a:solidFill>
              </a:defRPr>
            </a:lvl1pPr>
          </a:lstStyle>
          <a:p>
            <a:r>
              <a:rPr lang="en-US"/>
              <a:t>[Date]</a:t>
            </a:r>
          </a:p>
        </p:txBody>
      </p:sp>
      <p:grpSp>
        <p:nvGrpSpPr>
          <p:cNvPr id="10" name="Group 9">
            <a:extLst>
              <a:ext uri="{FF2B5EF4-FFF2-40B4-BE49-F238E27FC236}">
                <a16:creationId xmlns:a16="http://schemas.microsoft.com/office/drawing/2014/main" id="{04D617ED-5A24-402F-BC34-E42E3E70A685}"/>
              </a:ext>
            </a:extLst>
          </p:cNvPr>
          <p:cNvGrpSpPr/>
          <p:nvPr>
            <p:custDataLst>
              <p:tags r:id="rId18"/>
            </p:custDataLst>
          </p:nvPr>
        </p:nvGrpSpPr>
        <p:grpSpPr>
          <a:xfrm>
            <a:off x="-1" y="-7046"/>
            <a:ext cx="12192337" cy="419233"/>
            <a:chOff x="-1" y="-7046"/>
            <a:chExt cx="12192337" cy="419233"/>
          </a:xfrm>
        </p:grpSpPr>
        <p:sp>
          <p:nvSpPr>
            <p:cNvPr id="11" name="Rectangle 10">
              <a:extLst>
                <a:ext uri="{FF2B5EF4-FFF2-40B4-BE49-F238E27FC236}">
                  <a16:creationId xmlns:a16="http://schemas.microsoft.com/office/drawing/2014/main" id="{5E92F68E-B501-4C21-A7C2-D4B06BF1FCE5}"/>
                </a:ext>
              </a:extLst>
            </p:cNvPr>
            <p:cNvSpPr/>
            <p:nvPr>
              <p:custDataLst>
                <p:tags r:id="rId19"/>
              </p:custDataLst>
            </p:nvPr>
          </p:nvSpPr>
          <p:spPr>
            <a:xfrm>
              <a:off x="-1" y="-1079"/>
              <a:ext cx="12191665" cy="41326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CFBFA"/>
                </a:solidFill>
                <a:effectLst/>
                <a:uLnTx/>
                <a:uFillTx/>
                <a:latin typeface="Oracle Sans"/>
                <a:ea typeface="+mn-ea"/>
                <a:cs typeface="+mn-cs"/>
              </a:endParaRPr>
            </a:p>
          </p:txBody>
        </p:sp>
        <p:pic>
          <p:nvPicPr>
            <p:cNvPr id="12" name="Picture 11">
              <a:extLst>
                <a:ext uri="{FF2B5EF4-FFF2-40B4-BE49-F238E27FC236}">
                  <a16:creationId xmlns:a16="http://schemas.microsoft.com/office/drawing/2014/main" id="{43673D4B-9053-4D51-83B6-69078F304DEA}"/>
                </a:ext>
              </a:extLst>
            </p:cNvPr>
            <p:cNvPicPr>
              <a:picLocks noChangeAspect="1"/>
            </p:cNvPicPr>
            <p:nvPr>
              <p:custDataLst>
                <p:tags r:id="rId20"/>
              </p:custDataLst>
            </p:nvPr>
          </p:nvPicPr>
          <p:blipFill>
            <a:blip r:embed="rId22">
              <a:extLst>
                <a:ext uri="{28A0092B-C50C-407E-A947-70E740481C1C}">
                  <a14:useLocalDpi xmlns:a14="http://schemas.microsoft.com/office/drawing/2010/main"/>
                </a:ext>
              </a:extLst>
            </a:blip>
            <a:srcRect t="-1381"/>
            <a:stretch>
              <a:fillRect/>
            </a:stretch>
          </p:blipFill>
          <p:spPr>
            <a:xfrm>
              <a:off x="336" y="-7046"/>
              <a:ext cx="12192000" cy="206005"/>
            </a:xfrm>
            <a:prstGeom prst="rect">
              <a:avLst/>
            </a:prstGeom>
          </p:spPr>
        </p:pic>
      </p:grpSp>
    </p:spTree>
    <p:extLst>
      <p:ext uri="{BB962C8B-B14F-4D97-AF65-F5344CB8AC3E}">
        <p14:creationId xmlns:p14="http://schemas.microsoft.com/office/powerpoint/2010/main" val="1474687276"/>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2" r:id="rId8"/>
    <p:sldLayoutId id="2147483733" r:id="rId9"/>
    <p:sldLayoutId id="2147483734" r:id="rId10"/>
  </p:sldLayoutIdLst>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hf hdr="0"/>
  <p:txStyles>
    <p:titleStyle>
      <a:lvl1pPr algn="l" defTabSz="914400" rtl="0" eaLnBrk="1" latinLnBrk="0" hangingPunct="1">
        <a:lnSpc>
          <a:spcPct val="95000"/>
        </a:lnSpc>
        <a:spcBef>
          <a:spcPct val="0"/>
        </a:spcBef>
        <a:buNone/>
        <a:defRPr lang="en-US" sz="2400" b="1" i="0" kern="1200" baseline="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ct val="0"/>
        </a:spcAft>
        <a:buClrTx/>
        <a:buSzTx/>
        <a:buFont typeface="System Font Regular"/>
        <a:buNone/>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ct val="0"/>
        </a:spcAft>
        <a:buClrTx/>
        <a:buSzTx/>
        <a:buFont typeface="Arial" panose="020B0604020202020204" pitchFamily="34" charset="0"/>
        <a:buChar char="•"/>
        <a:defRPr sz="1800" b="0" i="0" kern="1200">
          <a:solidFill>
            <a:schemeClr val="tx1"/>
          </a:solidFill>
          <a:latin typeface="+mn-lt"/>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ct val="0"/>
        </a:spcAft>
        <a:buClrTx/>
        <a:buSzPct val="120000"/>
        <a:buFont typeface="System Font Regular"/>
        <a:buChar char="-"/>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ct val="0"/>
        </a:spcAft>
        <a:buClrTx/>
        <a:buSzTx/>
        <a:buFont typeface="System Font Regular"/>
        <a:buChar char="◦"/>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ct val="0"/>
        </a:spcAft>
        <a:buClrTx/>
        <a:buSzTx/>
        <a:buFont typeface="System Font Regular"/>
        <a:buChar char="•"/>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ct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ct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1152">
          <p15:clr>
            <a:srgbClr val="F26B43"/>
          </p15:clr>
        </p15:guide>
        <p15:guide id="4" orient="horz" pos="3852">
          <p15:clr>
            <a:srgbClr val="F26B43"/>
          </p15:clr>
        </p15:guide>
        <p15:guide id="5" pos="480">
          <p15:clr>
            <a:srgbClr val="F26B43"/>
          </p15:clr>
        </p15:guide>
        <p15:guide id="6" orient="horz" pos="795">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57D175-4C5A-4823-A060-E2FE593736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CB92D51-A9EF-40E3-B349-A2D7E82357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AFA9E6-A5F0-45A1-9861-8B796EB07A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933DB2-E29E-4CAA-BBE2-603CB5446BCB}" type="datetimeFigureOut">
              <a:rPr lang="en-US" smtClean="0"/>
              <a:t>3/29/22</a:t>
            </a:fld>
            <a:endParaRPr lang="en-US"/>
          </a:p>
        </p:txBody>
      </p:sp>
      <p:sp>
        <p:nvSpPr>
          <p:cNvPr id="5" name="Footer Placeholder 4">
            <a:extLst>
              <a:ext uri="{FF2B5EF4-FFF2-40B4-BE49-F238E27FC236}">
                <a16:creationId xmlns:a16="http://schemas.microsoft.com/office/drawing/2014/main" id="{AB313061-C5CC-4708-B324-72A456FC80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823258E-3D4E-4E6A-BEE7-5CDF228717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6081C8-E282-4AC9-81CF-6C416AD9A128}" type="slidenum">
              <a:rPr lang="en-US" smtClean="0"/>
              <a:t>‹#›</a:t>
            </a:fld>
            <a:endParaRPr lang="en-US"/>
          </a:p>
        </p:txBody>
      </p:sp>
    </p:spTree>
    <p:extLst>
      <p:ext uri="{BB962C8B-B14F-4D97-AF65-F5344CB8AC3E}">
        <p14:creationId xmlns:p14="http://schemas.microsoft.com/office/powerpoint/2010/main" val="1617350601"/>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8.xml"/><Relationship Id="rId1" Type="http://schemas.openxmlformats.org/officeDocument/2006/relationships/tags" Target="../tags/tag61.xml"/><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8.xml"/><Relationship Id="rId1" Type="http://schemas.openxmlformats.org/officeDocument/2006/relationships/tags" Target="../tags/tag62.xml"/><Relationship Id="rId4" Type="http://schemas.openxmlformats.org/officeDocument/2006/relationships/image" Target="../media/image37.emf"/></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8.xml"/><Relationship Id="rId1" Type="http://schemas.openxmlformats.org/officeDocument/2006/relationships/tags" Target="../tags/tag63.xml"/><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8.xml"/><Relationship Id="rId1" Type="http://schemas.openxmlformats.org/officeDocument/2006/relationships/tags" Target="../tags/tag64.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8.xml"/><Relationship Id="rId1" Type="http://schemas.openxmlformats.org/officeDocument/2006/relationships/tags" Target="../tags/tag65.xml"/><Relationship Id="rId4" Type="http://schemas.openxmlformats.org/officeDocument/2006/relationships/image" Target="../media/image31.em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8.xml"/><Relationship Id="rId1" Type="http://schemas.openxmlformats.org/officeDocument/2006/relationships/tags" Target="../tags/tag66.xm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8.xml"/><Relationship Id="rId1" Type="http://schemas.openxmlformats.org/officeDocument/2006/relationships/tags" Target="../tags/tag67.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8.xml"/><Relationship Id="rId1" Type="http://schemas.openxmlformats.org/officeDocument/2006/relationships/tags" Target="../tags/tag68.xml"/><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8.xml"/><Relationship Id="rId1" Type="http://schemas.openxmlformats.org/officeDocument/2006/relationships/tags" Target="../tags/tag69.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xml"/><Relationship Id="rId1" Type="http://schemas.openxmlformats.org/officeDocument/2006/relationships/slideLayout" Target="../slideLayouts/slideLayout39.xml"/><Relationship Id="rId4" Type="http://schemas.openxmlformats.org/officeDocument/2006/relationships/image" Target="../media/image23.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8.xml"/><Relationship Id="rId1" Type="http://schemas.openxmlformats.org/officeDocument/2006/relationships/tags" Target="../tags/tag70.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8.xml"/><Relationship Id="rId1" Type="http://schemas.openxmlformats.org/officeDocument/2006/relationships/tags" Target="../tags/tag71.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8.xml"/><Relationship Id="rId1" Type="http://schemas.openxmlformats.org/officeDocument/2006/relationships/tags" Target="../tags/tag72.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8.xml"/><Relationship Id="rId1" Type="http://schemas.openxmlformats.org/officeDocument/2006/relationships/tags" Target="../tags/tag73.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8.xml"/><Relationship Id="rId1" Type="http://schemas.openxmlformats.org/officeDocument/2006/relationships/tags" Target="../tags/tag74.xml"/><Relationship Id="rId4" Type="http://schemas.openxmlformats.org/officeDocument/2006/relationships/image" Target="../media/image50.em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8.xml"/><Relationship Id="rId1" Type="http://schemas.openxmlformats.org/officeDocument/2006/relationships/tags" Target="../tags/tag75.xml"/><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8.xml"/><Relationship Id="rId1" Type="http://schemas.openxmlformats.org/officeDocument/2006/relationships/tags" Target="../tags/tag76.xml"/><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8.xml"/><Relationship Id="rId1" Type="http://schemas.openxmlformats.org/officeDocument/2006/relationships/tags" Target="../tags/tag77.xml"/><Relationship Id="rId5" Type="http://schemas.openxmlformats.org/officeDocument/2006/relationships/image" Target="../media/image54.png"/><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8.xml"/><Relationship Id="rId1" Type="http://schemas.openxmlformats.org/officeDocument/2006/relationships/tags" Target="../tags/tag78.xml"/><Relationship Id="rId5" Type="http://schemas.openxmlformats.org/officeDocument/2006/relationships/image" Target="../media/image56.emf"/><Relationship Id="rId4" Type="http://schemas.openxmlformats.org/officeDocument/2006/relationships/image" Target="../media/image55.em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8.xml"/><Relationship Id="rId1" Type="http://schemas.openxmlformats.org/officeDocument/2006/relationships/tags" Target="../tags/tag79.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8.xml"/><Relationship Id="rId1" Type="http://schemas.openxmlformats.org/officeDocument/2006/relationships/themeOverride" Target="../theme/themeOverride2.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8.xml"/><Relationship Id="rId1" Type="http://schemas.openxmlformats.org/officeDocument/2006/relationships/tags" Target="../tags/tag80.xml"/><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8.xml"/><Relationship Id="rId1" Type="http://schemas.openxmlformats.org/officeDocument/2006/relationships/tags" Target="../tags/tag81.xml"/><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8.xml"/><Relationship Id="rId1" Type="http://schemas.openxmlformats.org/officeDocument/2006/relationships/tags" Target="../tags/tag82.xml"/><Relationship Id="rId5" Type="http://schemas.openxmlformats.org/officeDocument/2006/relationships/image" Target="../media/image61.png"/><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8.xml"/><Relationship Id="rId1" Type="http://schemas.openxmlformats.org/officeDocument/2006/relationships/tags" Target="../tags/tag83.xml"/><Relationship Id="rId5" Type="http://schemas.openxmlformats.org/officeDocument/2006/relationships/image" Target="../media/image63.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8.xml"/><Relationship Id="rId1" Type="http://schemas.openxmlformats.org/officeDocument/2006/relationships/tags" Target="../tags/tag84.xml"/><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8.xml"/><Relationship Id="rId1" Type="http://schemas.openxmlformats.org/officeDocument/2006/relationships/tags" Target="../tags/tag85.xml"/><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8.xml"/><Relationship Id="rId1" Type="http://schemas.openxmlformats.org/officeDocument/2006/relationships/tags" Target="../tags/tag86.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8.xml"/><Relationship Id="rId1" Type="http://schemas.openxmlformats.org/officeDocument/2006/relationships/tags" Target="../tags/tag87.xml"/><Relationship Id="rId5" Type="http://schemas.openxmlformats.org/officeDocument/2006/relationships/image" Target="../media/image70.png"/><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8.xml"/><Relationship Id="rId1" Type="http://schemas.openxmlformats.org/officeDocument/2006/relationships/tags" Target="../tags/tag88.xml"/><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8.xml"/><Relationship Id="rId1" Type="http://schemas.openxmlformats.org/officeDocument/2006/relationships/tags" Target="../tags/tag89.xml"/><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8.xml"/><Relationship Id="rId1" Type="http://schemas.openxmlformats.org/officeDocument/2006/relationships/tags" Target="../tags/tag90.xml"/><Relationship Id="rId4" Type="http://schemas.openxmlformats.org/officeDocument/2006/relationships/image" Target="../media/image73.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8.xml"/><Relationship Id="rId1" Type="http://schemas.openxmlformats.org/officeDocument/2006/relationships/tags" Target="../tags/tag91.xml"/><Relationship Id="rId4" Type="http://schemas.openxmlformats.org/officeDocument/2006/relationships/image" Target="../media/image74.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8.xml"/><Relationship Id="rId1" Type="http://schemas.openxmlformats.org/officeDocument/2006/relationships/tags" Target="../tags/tag92.xml"/><Relationship Id="rId4" Type="http://schemas.openxmlformats.org/officeDocument/2006/relationships/image" Target="../media/image75.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8.xml"/><Relationship Id="rId1" Type="http://schemas.openxmlformats.org/officeDocument/2006/relationships/tags" Target="../tags/tag93.xml"/><Relationship Id="rId5" Type="http://schemas.openxmlformats.org/officeDocument/2006/relationships/image" Target="../media/image77.jpeg"/><Relationship Id="rId4" Type="http://schemas.openxmlformats.org/officeDocument/2006/relationships/image" Target="../media/image76.png"/></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38.xml"/><Relationship Id="rId6" Type="http://schemas.openxmlformats.org/officeDocument/2006/relationships/image" Target="../media/image31.emf"/><Relationship Id="rId5" Type="http://schemas.openxmlformats.org/officeDocument/2006/relationships/image" Target="../media/image30.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8.xml"/><Relationship Id="rId1" Type="http://schemas.openxmlformats.org/officeDocument/2006/relationships/tags" Target="../tags/tag57.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8.xml"/><Relationship Id="rId1" Type="http://schemas.openxmlformats.org/officeDocument/2006/relationships/tags" Target="../tags/tag58.xm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8.xml"/><Relationship Id="rId1" Type="http://schemas.openxmlformats.org/officeDocument/2006/relationships/tags" Target="../tags/tag59.xml"/><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8.xml"/><Relationship Id="rId1" Type="http://schemas.openxmlformats.org/officeDocument/2006/relationships/tags" Target="../tags/tag60.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3D3DC-3BFD-4396-ACC8-95298B67CFA1}"/>
              </a:ext>
            </a:extLst>
          </p:cNvPr>
          <p:cNvSpPr>
            <a:spLocks noGrp="1"/>
          </p:cNvSpPr>
          <p:nvPr>
            <p:ph type="ctrTitle"/>
          </p:nvPr>
        </p:nvSpPr>
        <p:spPr>
          <a:xfrm>
            <a:off x="2246755" y="2396490"/>
            <a:ext cx="10158984" cy="1280160"/>
          </a:xfrm>
        </p:spPr>
        <p:txBody>
          <a:bodyPr/>
          <a:lstStyle/>
          <a:p>
            <a:r>
              <a:rPr lang="en-US" b="1" dirty="0">
                <a:latin typeface="+mn-lt"/>
              </a:rPr>
              <a:t>Oracle Digital Assistant Insights</a:t>
            </a:r>
          </a:p>
        </p:txBody>
      </p:sp>
      <p:sp>
        <p:nvSpPr>
          <p:cNvPr id="3" name="TextBox 2">
            <a:extLst>
              <a:ext uri="{FF2B5EF4-FFF2-40B4-BE49-F238E27FC236}">
                <a16:creationId xmlns:a16="http://schemas.microsoft.com/office/drawing/2014/main" id="{9F03B3F8-ED20-49BE-8B62-C057EEF81C22}"/>
              </a:ext>
            </a:extLst>
          </p:cNvPr>
          <p:cNvSpPr txBox="1"/>
          <p:nvPr/>
        </p:nvSpPr>
        <p:spPr>
          <a:xfrm>
            <a:off x="2246755" y="4333875"/>
            <a:ext cx="1839158" cy="646331"/>
          </a:xfrm>
          <a:prstGeom prst="rect">
            <a:avLst/>
          </a:prstGeom>
          <a:noFill/>
        </p:spPr>
        <p:txBody>
          <a:bodyPr wrap="none" rtlCol="0">
            <a:spAutoFit/>
          </a:bodyPr>
          <a:lstStyle/>
          <a:p>
            <a:r>
              <a:rPr lang="en-US" dirty="0"/>
              <a:t>Kirk Thacker</a:t>
            </a:r>
          </a:p>
          <a:p>
            <a:r>
              <a:rPr lang="en-US" dirty="0"/>
              <a:t>March 28, 2022</a:t>
            </a:r>
          </a:p>
        </p:txBody>
      </p:sp>
    </p:spTree>
    <p:extLst>
      <p:ext uri="{BB962C8B-B14F-4D97-AF65-F5344CB8AC3E}">
        <p14:creationId xmlns:p14="http://schemas.microsoft.com/office/powerpoint/2010/main" val="763490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D31701-8267-4AA6-ADE7-D091F6FF0C3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900" b="0" i="0" u="none" strike="noStrike" kern="1200" cap="none" spc="0" normalizeH="0" baseline="0" noProof="0" smtClean="0">
                <a:ln>
                  <a:noFill/>
                </a:ln>
                <a:solidFill>
                  <a:srgbClr val="8B8580"/>
                </a:solidFill>
                <a:effectLst/>
                <a:uLnTx/>
                <a:uFillTx/>
                <a:latin typeface="Oracle Sans T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US" sz="900" b="0" i="0" u="none" strike="noStrike" kern="1200" cap="none" spc="0" normalizeH="0" baseline="0" noProof="0" dirty="0">
              <a:ln>
                <a:noFill/>
              </a:ln>
              <a:solidFill>
                <a:srgbClr val="8B8580"/>
              </a:solidFill>
              <a:effectLst/>
              <a:uLnTx/>
              <a:uFillTx/>
              <a:latin typeface="Oracle Sans Tab"/>
              <a:ea typeface="+mn-ea"/>
              <a:cs typeface="+mn-cs"/>
            </a:endParaRPr>
          </a:p>
        </p:txBody>
      </p:sp>
      <p:sp>
        <p:nvSpPr>
          <p:cNvPr id="15" name="Rectangle 14">
            <a:extLst>
              <a:ext uri="{FF2B5EF4-FFF2-40B4-BE49-F238E27FC236}">
                <a16:creationId xmlns:a16="http://schemas.microsoft.com/office/drawing/2014/main" id="{298F8133-D583-44CC-84FE-4DCC51E30671}"/>
              </a:ext>
            </a:extLst>
          </p:cNvPr>
          <p:cNvSpPr/>
          <p:nvPr>
            <p:custDataLst>
              <p:tags r:id="rId1"/>
            </p:custDataLst>
          </p:nvPr>
        </p:nvSpPr>
        <p:spPr bwMode="gray">
          <a:xfrm>
            <a:off x="5140308" y="821186"/>
            <a:ext cx="8167919" cy="4319312"/>
          </a:xfrm>
          <a:prstGeom prst="rect">
            <a:avLst/>
          </a:prstGeom>
          <a:noFill/>
          <a:ln w="190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Oracle Sans Tab"/>
              <a:ea typeface="+mn-ea"/>
              <a:cs typeface="+mn-cs"/>
            </a:endParaRPr>
          </a:p>
        </p:txBody>
      </p:sp>
      <p:sp>
        <p:nvSpPr>
          <p:cNvPr id="7" name="TextBox 6">
            <a:extLst>
              <a:ext uri="{FF2B5EF4-FFF2-40B4-BE49-F238E27FC236}">
                <a16:creationId xmlns:a16="http://schemas.microsoft.com/office/drawing/2014/main" id="{E431806B-F40E-4429-9205-866BDAF89B4F}"/>
              </a:ext>
            </a:extLst>
          </p:cNvPr>
          <p:cNvSpPr txBox="1"/>
          <p:nvPr/>
        </p:nvSpPr>
        <p:spPr>
          <a:xfrm>
            <a:off x="1182586" y="4925372"/>
            <a:ext cx="9272469" cy="1477328"/>
          </a:xfrm>
          <a:prstGeom prst="rect">
            <a:avLst/>
          </a:prstGeom>
          <a:noFill/>
        </p:spPr>
        <p:txBody>
          <a:bodyPr wrap="square">
            <a:spAutoFit/>
          </a:bodyPr>
          <a:lstStyle/>
          <a:p>
            <a:pPr algn="l"/>
            <a:r>
              <a:rPr lang="en-US" sz="1800" b="0" i="0" u="none" strike="noStrike" baseline="0" dirty="0"/>
              <a:t>For skills integrated with live agents through B2C Service Chat and B2B Service Chat, you can use this report to track the number of conversations that were completed because skills, not human agents, answered customer questions or fulfilled customer requests.</a:t>
            </a:r>
            <a:br>
              <a:rPr kumimoji="0" lang="en-US" sz="1800" b="0" i="0" u="none" strike="noStrike" kern="1200" cap="none" spc="0" normalizeH="0" baseline="0" noProof="0" dirty="0">
                <a:ln>
                  <a:noFill/>
                </a:ln>
                <a:solidFill>
                  <a:srgbClr val="312D2A"/>
                </a:solidFill>
                <a:effectLst/>
                <a:uLnTx/>
                <a:uFillTx/>
                <a:latin typeface="Oracle Sans Tab"/>
                <a:ea typeface="+mn-ea"/>
                <a:cs typeface="+mn-cs"/>
              </a:rPr>
            </a:br>
            <a:endParaRPr kumimoji="0" lang="en-US" sz="1800" b="0" i="0" u="none" strike="noStrike" kern="1200" cap="none" spc="0" normalizeH="0" baseline="0" noProof="0" dirty="0">
              <a:ln>
                <a:noFill/>
              </a:ln>
              <a:solidFill>
                <a:srgbClr val="312D2A"/>
              </a:solidFill>
              <a:effectLst/>
              <a:uLnTx/>
              <a:uFillTx/>
              <a:latin typeface="Oracle Sans Tab"/>
              <a:ea typeface="+mn-ea"/>
              <a:cs typeface="+mn-cs"/>
            </a:endParaRPr>
          </a:p>
        </p:txBody>
      </p:sp>
      <p:sp>
        <p:nvSpPr>
          <p:cNvPr id="9" name="Title 1">
            <a:extLst>
              <a:ext uri="{FF2B5EF4-FFF2-40B4-BE49-F238E27FC236}">
                <a16:creationId xmlns:a16="http://schemas.microsoft.com/office/drawing/2014/main" id="{5B3DAEFA-DF37-490F-80DF-E635FE3E0F9C}"/>
              </a:ext>
            </a:extLst>
          </p:cNvPr>
          <p:cNvSpPr txBox="1">
            <a:spLocks/>
          </p:cNvSpPr>
          <p:nvPr/>
        </p:nvSpPr>
        <p:spPr>
          <a:xfrm>
            <a:off x="1747217" y="442412"/>
            <a:ext cx="7634907" cy="361950"/>
          </a:xfrm>
          <a:prstGeom prst="rect">
            <a:avLst/>
          </a:prstGeom>
          <a:noFill/>
          <a:ln>
            <a:noFill/>
          </a:ln>
          <a:effectLst>
            <a:outerShdw blurRad="44450" dist="27940" dir="5400000" algn="ctr">
              <a:srgbClr val="000000">
                <a:alpha val="32000"/>
              </a:srgbClr>
            </a:outerShdw>
          </a:effectLst>
        </p:spPr>
        <p:txBody>
          <a:bodyPr vert="horz" wrap="square" lIns="0" tIns="0" rIns="0" bIns="0" rtlCol="0" anchor="b">
            <a:noAutofit/>
          </a:bodyPr>
          <a:lstStyle>
            <a:lvl1pPr algn="l" defTabSz="914400" rtl="0" eaLnBrk="1" latinLnBrk="0" hangingPunct="1">
              <a:lnSpc>
                <a:spcPct val="95000"/>
              </a:lnSpc>
              <a:spcBef>
                <a:spcPct val="0"/>
              </a:spcBef>
              <a:buNone/>
              <a:defRPr lang="en-US" sz="4000" b="0" i="0" kern="1200" baseline="0" dirty="0">
                <a:solidFill>
                  <a:schemeClr val="tx1"/>
                </a:solidFill>
                <a:latin typeface="+mj-lt"/>
                <a:ea typeface="+mn-ea"/>
                <a:cs typeface="+mj-cs"/>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r>
              <a:rPr lang="en-US" sz="3200" b="1" dirty="0">
                <a:solidFill>
                  <a:srgbClr val="312D2A"/>
                </a:solidFill>
                <a:latin typeface="Oracle Sans Tab"/>
              </a:rPr>
              <a:t>Deflection Rate Report</a:t>
            </a:r>
            <a:endParaRPr kumimoji="0" lang="en-US" sz="3200" b="1" i="0" u="none" strike="noStrike" kern="1200" cap="none" spc="0" normalizeH="0" baseline="0" noProof="0" dirty="0">
              <a:ln>
                <a:noFill/>
              </a:ln>
              <a:solidFill>
                <a:srgbClr val="312D2A"/>
              </a:solidFill>
              <a:effectLst/>
              <a:uLnTx/>
              <a:uFillTx/>
              <a:latin typeface="Oracle Sans Tab"/>
              <a:ea typeface="+mn-ea"/>
              <a:cs typeface="+mj-cs"/>
            </a:endParaRPr>
          </a:p>
        </p:txBody>
      </p:sp>
      <p:pic>
        <p:nvPicPr>
          <p:cNvPr id="6" name="Picture 5">
            <a:extLst>
              <a:ext uri="{FF2B5EF4-FFF2-40B4-BE49-F238E27FC236}">
                <a16:creationId xmlns:a16="http://schemas.microsoft.com/office/drawing/2014/main" id="{2AD00917-C2A4-4CEE-B949-5A0BB3CAD7FA}"/>
              </a:ext>
            </a:extLst>
          </p:cNvPr>
          <p:cNvPicPr>
            <a:picLocks noChangeAspect="1"/>
          </p:cNvPicPr>
          <p:nvPr/>
        </p:nvPicPr>
        <p:blipFill>
          <a:blip r:embed="rId4"/>
          <a:stretch>
            <a:fillRect/>
          </a:stretch>
        </p:blipFill>
        <p:spPr>
          <a:xfrm>
            <a:off x="1629265" y="1251420"/>
            <a:ext cx="7752859" cy="34457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1167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D31701-8267-4AA6-ADE7-D091F6FF0C3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900" b="0" i="0" u="none" strike="noStrike" kern="1200" cap="none" spc="0" normalizeH="0" baseline="0" noProof="0" smtClean="0">
                <a:ln>
                  <a:noFill/>
                </a:ln>
                <a:solidFill>
                  <a:srgbClr val="8B8580"/>
                </a:solidFill>
                <a:effectLst/>
                <a:uLnTx/>
                <a:uFillTx/>
                <a:latin typeface="Oracle Sans T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US" sz="900" b="0" i="0" u="none" strike="noStrike" kern="1200" cap="none" spc="0" normalizeH="0" baseline="0" noProof="0" dirty="0">
              <a:ln>
                <a:noFill/>
              </a:ln>
              <a:solidFill>
                <a:srgbClr val="8B8580"/>
              </a:solidFill>
              <a:effectLst/>
              <a:uLnTx/>
              <a:uFillTx/>
              <a:latin typeface="Oracle Sans Tab"/>
              <a:ea typeface="+mn-ea"/>
              <a:cs typeface="+mn-cs"/>
            </a:endParaRPr>
          </a:p>
        </p:txBody>
      </p:sp>
      <p:sp>
        <p:nvSpPr>
          <p:cNvPr id="15" name="Rectangle 14">
            <a:extLst>
              <a:ext uri="{FF2B5EF4-FFF2-40B4-BE49-F238E27FC236}">
                <a16:creationId xmlns:a16="http://schemas.microsoft.com/office/drawing/2014/main" id="{298F8133-D583-44CC-84FE-4DCC51E30671}"/>
              </a:ext>
            </a:extLst>
          </p:cNvPr>
          <p:cNvSpPr/>
          <p:nvPr>
            <p:custDataLst>
              <p:tags r:id="rId1"/>
            </p:custDataLst>
          </p:nvPr>
        </p:nvSpPr>
        <p:spPr bwMode="gray">
          <a:xfrm>
            <a:off x="5140308" y="821186"/>
            <a:ext cx="8167919" cy="4319312"/>
          </a:xfrm>
          <a:prstGeom prst="rect">
            <a:avLst/>
          </a:prstGeom>
          <a:noFill/>
          <a:ln w="190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Oracle Sans Tab"/>
              <a:ea typeface="+mn-ea"/>
              <a:cs typeface="+mn-cs"/>
            </a:endParaRPr>
          </a:p>
        </p:txBody>
      </p:sp>
      <p:sp>
        <p:nvSpPr>
          <p:cNvPr id="7" name="TextBox 6">
            <a:extLst>
              <a:ext uri="{FF2B5EF4-FFF2-40B4-BE49-F238E27FC236}">
                <a16:creationId xmlns:a16="http://schemas.microsoft.com/office/drawing/2014/main" id="{E431806B-F40E-4429-9205-866BDAF89B4F}"/>
              </a:ext>
            </a:extLst>
          </p:cNvPr>
          <p:cNvSpPr txBox="1"/>
          <p:nvPr/>
        </p:nvSpPr>
        <p:spPr>
          <a:xfrm>
            <a:off x="1009650" y="4938260"/>
            <a:ext cx="9971189" cy="1477328"/>
          </a:xfrm>
          <a:prstGeom prst="rect">
            <a:avLst/>
          </a:prstGeom>
          <a:noFill/>
        </p:spPr>
        <p:txBody>
          <a:bodyPr wrap="square">
            <a:spAutoFit/>
          </a:bodyPr>
          <a:lstStyle/>
          <a:p>
            <a:pPr algn="l"/>
            <a:r>
              <a:rPr lang="en-US" sz="1800" b="0" i="0" u="none" strike="noStrike" baseline="0" dirty="0"/>
              <a:t>You can view performance trends through the Aggregate view's stacked area chart. It contrasts the completed conversations for the period against conversations that customers couldn’t complete because of unresolved intents (or other problems) and the conversations that remained incomplete because they were abandoned by customers.</a:t>
            </a:r>
            <a:br>
              <a:rPr kumimoji="0" lang="en-US" sz="1800" b="0" i="0" u="none" strike="noStrike" kern="1200" cap="none" spc="0" normalizeH="0" baseline="0" noProof="0" dirty="0">
                <a:ln>
                  <a:noFill/>
                </a:ln>
                <a:solidFill>
                  <a:srgbClr val="312D2A"/>
                </a:solidFill>
                <a:effectLst/>
                <a:uLnTx/>
                <a:uFillTx/>
                <a:ea typeface="+mn-ea"/>
                <a:cs typeface="+mn-cs"/>
              </a:rPr>
            </a:br>
            <a:endParaRPr kumimoji="0" lang="en-US" sz="1800" b="0" i="0" u="none" strike="noStrike" kern="1200" cap="none" spc="0" normalizeH="0" baseline="0" noProof="0" dirty="0">
              <a:ln>
                <a:noFill/>
              </a:ln>
              <a:solidFill>
                <a:srgbClr val="312D2A"/>
              </a:solidFill>
              <a:effectLst/>
              <a:uLnTx/>
              <a:uFillTx/>
              <a:ea typeface="+mn-ea"/>
              <a:cs typeface="+mn-cs"/>
            </a:endParaRPr>
          </a:p>
        </p:txBody>
      </p:sp>
      <p:sp>
        <p:nvSpPr>
          <p:cNvPr id="9" name="Title 1">
            <a:extLst>
              <a:ext uri="{FF2B5EF4-FFF2-40B4-BE49-F238E27FC236}">
                <a16:creationId xmlns:a16="http://schemas.microsoft.com/office/drawing/2014/main" id="{5B3DAEFA-DF37-490F-80DF-E635FE3E0F9C}"/>
              </a:ext>
            </a:extLst>
          </p:cNvPr>
          <p:cNvSpPr txBox="1">
            <a:spLocks/>
          </p:cNvSpPr>
          <p:nvPr/>
        </p:nvSpPr>
        <p:spPr>
          <a:xfrm>
            <a:off x="1747217" y="442412"/>
            <a:ext cx="7634907" cy="361950"/>
          </a:xfrm>
          <a:prstGeom prst="rect">
            <a:avLst/>
          </a:prstGeom>
          <a:noFill/>
          <a:ln>
            <a:noFill/>
          </a:ln>
          <a:effectLst>
            <a:outerShdw blurRad="44450" dist="27940" dir="5400000" algn="ctr">
              <a:srgbClr val="000000">
                <a:alpha val="32000"/>
              </a:srgbClr>
            </a:outerShdw>
          </a:effectLst>
        </p:spPr>
        <p:txBody>
          <a:bodyPr vert="horz" wrap="square" lIns="0" tIns="0" rIns="0" bIns="0" rtlCol="0" anchor="b">
            <a:noAutofit/>
          </a:bodyPr>
          <a:lstStyle>
            <a:lvl1pPr algn="l" defTabSz="914400" rtl="0" eaLnBrk="1" latinLnBrk="0" hangingPunct="1">
              <a:lnSpc>
                <a:spcPct val="95000"/>
              </a:lnSpc>
              <a:spcBef>
                <a:spcPct val="0"/>
              </a:spcBef>
              <a:buNone/>
              <a:defRPr lang="en-US" sz="4000" b="0" i="0" kern="1200" baseline="0" dirty="0">
                <a:solidFill>
                  <a:schemeClr val="tx1"/>
                </a:solidFill>
                <a:latin typeface="+mj-lt"/>
                <a:ea typeface="+mn-ea"/>
                <a:cs typeface="+mj-cs"/>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312D2A"/>
                </a:solidFill>
                <a:effectLst/>
                <a:uLnTx/>
                <a:uFillTx/>
                <a:latin typeface="Oracle Sans Tab"/>
                <a:ea typeface="+mn-ea"/>
                <a:cs typeface="+mj-cs"/>
              </a:rPr>
              <a:t>Aggregate Performance</a:t>
            </a:r>
          </a:p>
        </p:txBody>
      </p:sp>
      <p:pic>
        <p:nvPicPr>
          <p:cNvPr id="4" name="Picture 3">
            <a:extLst>
              <a:ext uri="{FF2B5EF4-FFF2-40B4-BE49-F238E27FC236}">
                <a16:creationId xmlns:a16="http://schemas.microsoft.com/office/drawing/2014/main" id="{0EE7812E-A189-494C-83B6-A8D7B77CBE67}"/>
              </a:ext>
            </a:extLst>
          </p:cNvPr>
          <p:cNvPicPr>
            <a:picLocks noChangeAspect="1"/>
          </p:cNvPicPr>
          <p:nvPr/>
        </p:nvPicPr>
        <p:blipFill>
          <a:blip r:embed="rId4"/>
          <a:stretch>
            <a:fillRect/>
          </a:stretch>
        </p:blipFill>
        <p:spPr>
          <a:xfrm>
            <a:off x="762000" y="1557408"/>
            <a:ext cx="10563223" cy="29955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42638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D31701-8267-4AA6-ADE7-D091F6FF0C3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900" b="0" i="0" u="none" strike="noStrike" kern="1200" cap="none" spc="0" normalizeH="0" baseline="0" noProof="0" smtClean="0">
                <a:ln>
                  <a:noFill/>
                </a:ln>
                <a:solidFill>
                  <a:srgbClr val="8B8580"/>
                </a:solidFill>
                <a:effectLst/>
                <a:uLnTx/>
                <a:uFillTx/>
                <a:latin typeface="Oracle Sans T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US" sz="900" b="0" i="0" u="none" strike="noStrike" kern="1200" cap="none" spc="0" normalizeH="0" baseline="0" noProof="0" dirty="0">
              <a:ln>
                <a:noFill/>
              </a:ln>
              <a:solidFill>
                <a:srgbClr val="8B8580"/>
              </a:solidFill>
              <a:effectLst/>
              <a:uLnTx/>
              <a:uFillTx/>
              <a:latin typeface="Oracle Sans Tab"/>
              <a:ea typeface="+mn-ea"/>
              <a:cs typeface="+mn-cs"/>
            </a:endParaRPr>
          </a:p>
        </p:txBody>
      </p:sp>
      <p:sp>
        <p:nvSpPr>
          <p:cNvPr id="7" name="TextBox 6">
            <a:extLst>
              <a:ext uri="{FF2B5EF4-FFF2-40B4-BE49-F238E27FC236}">
                <a16:creationId xmlns:a16="http://schemas.microsoft.com/office/drawing/2014/main" id="{E431806B-F40E-4429-9205-866BDAF89B4F}"/>
              </a:ext>
            </a:extLst>
          </p:cNvPr>
          <p:cNvSpPr txBox="1"/>
          <p:nvPr/>
        </p:nvSpPr>
        <p:spPr>
          <a:xfrm>
            <a:off x="1595555" y="5515922"/>
            <a:ext cx="9272469"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816"/>
                </a:solidFill>
                <a:effectLst/>
                <a:uLnTx/>
                <a:uFillTx/>
                <a:latin typeface="Oracle Sans" panose="020B0503020204020204" pitchFamily="34" charset="0"/>
                <a:ea typeface="+mn-ea"/>
                <a:cs typeface="+mn-cs"/>
              </a:rPr>
              <a:t>On the left side is Status and Count. There are counts for Completed, Errors, In Progress, and Unresolved. On the right is a graph showing the number completed conversations and other conversations over a period of 30 days.</a:t>
            </a:r>
            <a:br>
              <a:rPr kumimoji="0" lang="en-US" sz="1800" b="0" i="0" u="none" strike="noStrike" kern="1200" cap="none" spc="0" normalizeH="0" baseline="0" noProof="0" dirty="0">
                <a:ln>
                  <a:noFill/>
                </a:ln>
                <a:solidFill>
                  <a:srgbClr val="312D2A"/>
                </a:solidFill>
                <a:effectLst/>
                <a:uLnTx/>
                <a:uFillTx/>
                <a:latin typeface="Oracle Sans Tab"/>
                <a:ea typeface="+mn-ea"/>
                <a:cs typeface="+mn-cs"/>
              </a:rPr>
            </a:br>
            <a:endParaRPr kumimoji="0" lang="en-US" sz="1800" b="0" i="0" u="none" strike="noStrike" kern="1200" cap="none" spc="0" normalizeH="0" baseline="0" noProof="0" dirty="0">
              <a:ln>
                <a:noFill/>
              </a:ln>
              <a:solidFill>
                <a:srgbClr val="312D2A"/>
              </a:solidFill>
              <a:effectLst/>
              <a:uLnTx/>
              <a:uFillTx/>
              <a:latin typeface="Oracle Sans Tab"/>
              <a:ea typeface="+mn-ea"/>
              <a:cs typeface="+mn-cs"/>
            </a:endParaRPr>
          </a:p>
        </p:txBody>
      </p:sp>
      <p:sp>
        <p:nvSpPr>
          <p:cNvPr id="9" name="Title 1">
            <a:extLst>
              <a:ext uri="{FF2B5EF4-FFF2-40B4-BE49-F238E27FC236}">
                <a16:creationId xmlns:a16="http://schemas.microsoft.com/office/drawing/2014/main" id="{5B3DAEFA-DF37-490F-80DF-E635FE3E0F9C}"/>
              </a:ext>
            </a:extLst>
          </p:cNvPr>
          <p:cNvSpPr txBox="1">
            <a:spLocks/>
          </p:cNvSpPr>
          <p:nvPr/>
        </p:nvSpPr>
        <p:spPr>
          <a:xfrm>
            <a:off x="1747217" y="442412"/>
            <a:ext cx="7634907" cy="361950"/>
          </a:xfrm>
          <a:prstGeom prst="rect">
            <a:avLst/>
          </a:prstGeom>
          <a:noFill/>
          <a:ln>
            <a:noFill/>
          </a:ln>
          <a:effectLst>
            <a:outerShdw blurRad="44450" dist="27940" dir="5400000" algn="ctr">
              <a:srgbClr val="000000">
                <a:alpha val="32000"/>
              </a:srgbClr>
            </a:outerShdw>
          </a:effectLst>
        </p:spPr>
        <p:txBody>
          <a:bodyPr vert="horz" wrap="square" lIns="0" tIns="0" rIns="0" bIns="0" rtlCol="0" anchor="b">
            <a:noAutofit/>
          </a:bodyPr>
          <a:lstStyle>
            <a:lvl1pPr algn="l" defTabSz="914400" rtl="0" eaLnBrk="1" latinLnBrk="0" hangingPunct="1">
              <a:lnSpc>
                <a:spcPct val="95000"/>
              </a:lnSpc>
              <a:spcBef>
                <a:spcPct val="0"/>
              </a:spcBef>
              <a:buNone/>
              <a:defRPr lang="en-US" sz="4000" b="0" i="0" kern="1200" baseline="0" dirty="0">
                <a:solidFill>
                  <a:schemeClr val="tx1"/>
                </a:solidFill>
                <a:latin typeface="+mj-lt"/>
                <a:ea typeface="+mn-ea"/>
                <a:cs typeface="+mj-cs"/>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312D2A"/>
                </a:solidFill>
                <a:effectLst/>
                <a:uLnTx/>
                <a:uFillTx/>
                <a:latin typeface="Oracle Sans Tab"/>
                <a:ea typeface="+mn-ea"/>
                <a:cs typeface="+mj-cs"/>
              </a:rPr>
              <a:t>Total Conversations</a:t>
            </a:r>
          </a:p>
        </p:txBody>
      </p:sp>
      <p:pic>
        <p:nvPicPr>
          <p:cNvPr id="2050" name="Picture 2">
            <a:extLst>
              <a:ext uri="{FF2B5EF4-FFF2-40B4-BE49-F238E27FC236}">
                <a16:creationId xmlns:a16="http://schemas.microsoft.com/office/drawing/2014/main" id="{C44F2624-85FA-4003-A256-98AEDE74E1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8274" y="1001856"/>
            <a:ext cx="8505825" cy="432635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8671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D31701-8267-4AA6-ADE7-D091F6FF0C3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900" b="0" i="0" u="none" strike="noStrike" kern="1200" cap="none" spc="0" normalizeH="0" baseline="0" noProof="0" smtClean="0">
                <a:ln>
                  <a:noFill/>
                </a:ln>
                <a:solidFill>
                  <a:srgbClr val="8B8580"/>
                </a:solidFill>
                <a:effectLst/>
                <a:uLnTx/>
                <a:uFillTx/>
                <a:latin typeface="Oracle Sans T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US" sz="900" b="0" i="0" u="none" strike="noStrike" kern="1200" cap="none" spc="0" normalizeH="0" baseline="0" noProof="0" dirty="0">
              <a:ln>
                <a:noFill/>
              </a:ln>
              <a:solidFill>
                <a:srgbClr val="8B8580"/>
              </a:solidFill>
              <a:effectLst/>
              <a:uLnTx/>
              <a:uFillTx/>
              <a:latin typeface="Oracle Sans Tab"/>
              <a:ea typeface="+mn-ea"/>
              <a:cs typeface="+mn-cs"/>
            </a:endParaRPr>
          </a:p>
        </p:txBody>
      </p:sp>
      <p:sp>
        <p:nvSpPr>
          <p:cNvPr id="15" name="Rectangle 14">
            <a:extLst>
              <a:ext uri="{FF2B5EF4-FFF2-40B4-BE49-F238E27FC236}">
                <a16:creationId xmlns:a16="http://schemas.microsoft.com/office/drawing/2014/main" id="{298F8133-D583-44CC-84FE-4DCC51E30671}"/>
              </a:ext>
            </a:extLst>
          </p:cNvPr>
          <p:cNvSpPr/>
          <p:nvPr>
            <p:custDataLst>
              <p:tags r:id="rId1"/>
            </p:custDataLst>
          </p:nvPr>
        </p:nvSpPr>
        <p:spPr bwMode="gray">
          <a:xfrm>
            <a:off x="5140308" y="821186"/>
            <a:ext cx="8167919" cy="4319312"/>
          </a:xfrm>
          <a:prstGeom prst="rect">
            <a:avLst/>
          </a:prstGeom>
          <a:noFill/>
          <a:ln w="190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Oracle Sans Tab"/>
              <a:ea typeface="+mn-ea"/>
              <a:cs typeface="+mn-cs"/>
            </a:endParaRPr>
          </a:p>
        </p:txBody>
      </p:sp>
      <p:sp>
        <p:nvSpPr>
          <p:cNvPr id="7" name="TextBox 6">
            <a:extLst>
              <a:ext uri="{FF2B5EF4-FFF2-40B4-BE49-F238E27FC236}">
                <a16:creationId xmlns:a16="http://schemas.microsoft.com/office/drawing/2014/main" id="{E431806B-F40E-4429-9205-866BDAF89B4F}"/>
              </a:ext>
            </a:extLst>
          </p:cNvPr>
          <p:cNvSpPr txBox="1"/>
          <p:nvPr/>
        </p:nvSpPr>
        <p:spPr>
          <a:xfrm>
            <a:off x="933450" y="5073605"/>
            <a:ext cx="10125075"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A1816"/>
                </a:solidFill>
                <a:effectLst/>
                <a:latin typeface="Oracle Sans" panose="020B0503020204020204" pitchFamily="34" charset="0"/>
              </a:rPr>
              <a:t>The Conversation Trends chart plots the following for transactional intents (including agent transfer intents) and answer intents: Completed, Incomplete, In Progress.</a:t>
            </a:r>
            <a:br>
              <a:rPr kumimoji="0" lang="en-US" sz="1800" b="0" i="0" u="none" strike="noStrike" kern="1200" cap="none" spc="0" normalizeH="0" baseline="0" noProof="0" dirty="0">
                <a:ln>
                  <a:noFill/>
                </a:ln>
                <a:solidFill>
                  <a:srgbClr val="312D2A"/>
                </a:solidFill>
                <a:effectLst/>
                <a:uLnTx/>
                <a:uFillTx/>
                <a:latin typeface="Oracle Sans Tab"/>
                <a:ea typeface="+mn-ea"/>
                <a:cs typeface="+mn-cs"/>
              </a:rPr>
            </a:br>
            <a:endParaRPr kumimoji="0" lang="en-US" sz="1800" b="0" i="0" u="none" strike="noStrike" kern="1200" cap="none" spc="0" normalizeH="0" baseline="0" noProof="0" dirty="0">
              <a:ln>
                <a:noFill/>
              </a:ln>
              <a:solidFill>
                <a:srgbClr val="312D2A"/>
              </a:solidFill>
              <a:effectLst/>
              <a:uLnTx/>
              <a:uFillTx/>
              <a:latin typeface="Oracle Sans Tab"/>
              <a:ea typeface="+mn-ea"/>
              <a:cs typeface="+mn-cs"/>
            </a:endParaRPr>
          </a:p>
        </p:txBody>
      </p:sp>
      <p:sp>
        <p:nvSpPr>
          <p:cNvPr id="9" name="Title 1">
            <a:extLst>
              <a:ext uri="{FF2B5EF4-FFF2-40B4-BE49-F238E27FC236}">
                <a16:creationId xmlns:a16="http://schemas.microsoft.com/office/drawing/2014/main" id="{5B3DAEFA-DF37-490F-80DF-E635FE3E0F9C}"/>
              </a:ext>
            </a:extLst>
          </p:cNvPr>
          <p:cNvSpPr txBox="1">
            <a:spLocks/>
          </p:cNvSpPr>
          <p:nvPr/>
        </p:nvSpPr>
        <p:spPr>
          <a:xfrm>
            <a:off x="1747217" y="442412"/>
            <a:ext cx="7634907" cy="361950"/>
          </a:xfrm>
          <a:prstGeom prst="rect">
            <a:avLst/>
          </a:prstGeom>
          <a:noFill/>
          <a:ln>
            <a:noFill/>
          </a:ln>
          <a:effectLst>
            <a:outerShdw blurRad="44450" dist="27940" dir="5400000" algn="ctr">
              <a:srgbClr val="000000">
                <a:alpha val="32000"/>
              </a:srgbClr>
            </a:outerShdw>
          </a:effectLst>
        </p:spPr>
        <p:txBody>
          <a:bodyPr vert="horz" wrap="square" lIns="0" tIns="0" rIns="0" bIns="0" rtlCol="0" anchor="b">
            <a:noAutofit/>
          </a:bodyPr>
          <a:lstStyle>
            <a:lvl1pPr algn="l" defTabSz="914400" rtl="0" eaLnBrk="1" latinLnBrk="0" hangingPunct="1">
              <a:lnSpc>
                <a:spcPct val="95000"/>
              </a:lnSpc>
              <a:spcBef>
                <a:spcPct val="0"/>
              </a:spcBef>
              <a:buNone/>
              <a:defRPr lang="en-US" sz="4000" b="0" i="0" kern="1200" baseline="0" dirty="0">
                <a:solidFill>
                  <a:schemeClr val="tx1"/>
                </a:solidFill>
                <a:latin typeface="+mj-lt"/>
                <a:ea typeface="+mn-ea"/>
                <a:cs typeface="+mj-cs"/>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r>
              <a:rPr lang="en-US" sz="3200" b="1" dirty="0">
                <a:solidFill>
                  <a:srgbClr val="312D2A"/>
                </a:solidFill>
                <a:latin typeface="Oracle Sans Tab"/>
              </a:rPr>
              <a:t>Conversation Trends</a:t>
            </a:r>
            <a:endParaRPr kumimoji="0" lang="en-US" sz="3200" b="1" i="0" u="none" strike="noStrike" kern="1200" cap="none" spc="0" normalizeH="0" baseline="0" noProof="0" dirty="0">
              <a:ln>
                <a:noFill/>
              </a:ln>
              <a:solidFill>
                <a:srgbClr val="312D2A"/>
              </a:solidFill>
              <a:effectLst/>
              <a:uLnTx/>
              <a:uFillTx/>
              <a:latin typeface="Oracle Sans Tab"/>
              <a:ea typeface="+mn-ea"/>
              <a:cs typeface="+mj-cs"/>
            </a:endParaRPr>
          </a:p>
        </p:txBody>
      </p:sp>
      <p:pic>
        <p:nvPicPr>
          <p:cNvPr id="13314" name="Picture 2">
            <a:extLst>
              <a:ext uri="{FF2B5EF4-FFF2-40B4-BE49-F238E27FC236}">
                <a16:creationId xmlns:a16="http://schemas.microsoft.com/office/drawing/2014/main" id="{04D05215-2E48-4E17-9E3E-43F453B710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849" y="1190079"/>
            <a:ext cx="10582275" cy="3733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2735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D31701-8267-4AA6-ADE7-D091F6FF0C3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900" b="0" i="0" u="none" strike="noStrike" kern="1200" cap="none" spc="0" normalizeH="0" baseline="0" noProof="0" smtClean="0">
                <a:ln>
                  <a:noFill/>
                </a:ln>
                <a:solidFill>
                  <a:srgbClr val="8B8580"/>
                </a:solidFill>
                <a:effectLst/>
                <a:uLnTx/>
                <a:uFillTx/>
                <a:latin typeface="Oracle Sans T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US" sz="900" b="0" i="0" u="none" strike="noStrike" kern="1200" cap="none" spc="0" normalizeH="0" baseline="0" noProof="0" dirty="0">
              <a:ln>
                <a:noFill/>
              </a:ln>
              <a:solidFill>
                <a:srgbClr val="8B8580"/>
              </a:solidFill>
              <a:effectLst/>
              <a:uLnTx/>
              <a:uFillTx/>
              <a:latin typeface="Oracle Sans Tab"/>
              <a:ea typeface="+mn-ea"/>
              <a:cs typeface="+mn-cs"/>
            </a:endParaRPr>
          </a:p>
        </p:txBody>
      </p:sp>
      <p:sp>
        <p:nvSpPr>
          <p:cNvPr id="15" name="Rectangle 14">
            <a:extLst>
              <a:ext uri="{FF2B5EF4-FFF2-40B4-BE49-F238E27FC236}">
                <a16:creationId xmlns:a16="http://schemas.microsoft.com/office/drawing/2014/main" id="{298F8133-D583-44CC-84FE-4DCC51E30671}"/>
              </a:ext>
            </a:extLst>
          </p:cNvPr>
          <p:cNvSpPr/>
          <p:nvPr>
            <p:custDataLst>
              <p:tags r:id="rId1"/>
            </p:custDataLst>
          </p:nvPr>
        </p:nvSpPr>
        <p:spPr bwMode="gray">
          <a:xfrm>
            <a:off x="5140308" y="821186"/>
            <a:ext cx="8167919" cy="4319312"/>
          </a:xfrm>
          <a:prstGeom prst="rect">
            <a:avLst/>
          </a:prstGeom>
          <a:noFill/>
          <a:ln w="190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Oracle Sans Tab"/>
              <a:ea typeface="+mn-ea"/>
              <a:cs typeface="+mn-cs"/>
            </a:endParaRPr>
          </a:p>
        </p:txBody>
      </p:sp>
      <p:sp>
        <p:nvSpPr>
          <p:cNvPr id="7" name="TextBox 6">
            <a:extLst>
              <a:ext uri="{FF2B5EF4-FFF2-40B4-BE49-F238E27FC236}">
                <a16:creationId xmlns:a16="http://schemas.microsoft.com/office/drawing/2014/main" id="{E431806B-F40E-4429-9205-866BDAF89B4F}"/>
              </a:ext>
            </a:extLst>
          </p:cNvPr>
          <p:cNvSpPr txBox="1"/>
          <p:nvPr/>
        </p:nvSpPr>
        <p:spPr>
          <a:xfrm>
            <a:off x="1182586" y="4925372"/>
            <a:ext cx="9272469"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A1816"/>
                </a:solidFill>
                <a:effectLst/>
                <a:latin typeface="Oracle Sans" panose="020B0503020204020204" pitchFamily="34" charset="0"/>
              </a:rPr>
              <a:t>The error categories of Infinite Loops, System-Handled Errors, and Timeouts are represented individually as a segmented circle chart.</a:t>
            </a:r>
            <a:br>
              <a:rPr kumimoji="0" lang="en-US" sz="1800" b="0" i="0" u="none" strike="noStrike" kern="1200" cap="none" spc="0" normalizeH="0" baseline="0" noProof="0" dirty="0">
                <a:ln>
                  <a:noFill/>
                </a:ln>
                <a:solidFill>
                  <a:srgbClr val="312D2A"/>
                </a:solidFill>
                <a:effectLst/>
                <a:uLnTx/>
                <a:uFillTx/>
                <a:latin typeface="Oracle Sans Tab"/>
                <a:ea typeface="+mn-ea"/>
                <a:cs typeface="+mn-cs"/>
              </a:rPr>
            </a:br>
            <a:endParaRPr kumimoji="0" lang="en-US" sz="1800" b="0" i="0" u="none" strike="noStrike" kern="1200" cap="none" spc="0" normalizeH="0" baseline="0" noProof="0" dirty="0">
              <a:ln>
                <a:noFill/>
              </a:ln>
              <a:solidFill>
                <a:srgbClr val="312D2A"/>
              </a:solidFill>
              <a:effectLst/>
              <a:uLnTx/>
              <a:uFillTx/>
              <a:latin typeface="Oracle Sans Tab"/>
              <a:ea typeface="+mn-ea"/>
              <a:cs typeface="+mn-cs"/>
            </a:endParaRPr>
          </a:p>
        </p:txBody>
      </p:sp>
      <p:sp>
        <p:nvSpPr>
          <p:cNvPr id="9" name="Title 1">
            <a:extLst>
              <a:ext uri="{FF2B5EF4-FFF2-40B4-BE49-F238E27FC236}">
                <a16:creationId xmlns:a16="http://schemas.microsoft.com/office/drawing/2014/main" id="{5B3DAEFA-DF37-490F-80DF-E635FE3E0F9C}"/>
              </a:ext>
            </a:extLst>
          </p:cNvPr>
          <p:cNvSpPr txBox="1">
            <a:spLocks/>
          </p:cNvSpPr>
          <p:nvPr/>
        </p:nvSpPr>
        <p:spPr>
          <a:xfrm>
            <a:off x="1747217" y="442412"/>
            <a:ext cx="7634907" cy="361950"/>
          </a:xfrm>
          <a:prstGeom prst="rect">
            <a:avLst/>
          </a:prstGeom>
          <a:noFill/>
          <a:ln>
            <a:noFill/>
          </a:ln>
          <a:effectLst>
            <a:outerShdw blurRad="44450" dist="27940" dir="5400000" algn="ctr">
              <a:srgbClr val="000000">
                <a:alpha val="32000"/>
              </a:srgbClr>
            </a:outerShdw>
          </a:effectLst>
        </p:spPr>
        <p:txBody>
          <a:bodyPr vert="horz" wrap="square" lIns="0" tIns="0" rIns="0" bIns="0" rtlCol="0" anchor="b">
            <a:noAutofit/>
          </a:bodyPr>
          <a:lstStyle>
            <a:lvl1pPr algn="l" defTabSz="914400" rtl="0" eaLnBrk="1" latinLnBrk="0" hangingPunct="1">
              <a:lnSpc>
                <a:spcPct val="95000"/>
              </a:lnSpc>
              <a:spcBef>
                <a:spcPct val="0"/>
              </a:spcBef>
              <a:buNone/>
              <a:defRPr lang="en-US" sz="4000" b="0" i="0" kern="1200" baseline="0" dirty="0">
                <a:solidFill>
                  <a:schemeClr val="tx1"/>
                </a:solidFill>
                <a:latin typeface="+mj-lt"/>
                <a:ea typeface="+mn-ea"/>
                <a:cs typeface="+mj-cs"/>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312D2A"/>
                </a:solidFill>
                <a:effectLst/>
                <a:uLnTx/>
                <a:uFillTx/>
                <a:latin typeface="Oracle Sans Tab"/>
                <a:ea typeface="+mn-ea"/>
                <a:cs typeface="+mj-cs"/>
              </a:rPr>
              <a:t>Conversation Breakdown Chart</a:t>
            </a:r>
          </a:p>
        </p:txBody>
      </p:sp>
      <p:pic>
        <p:nvPicPr>
          <p:cNvPr id="6148" name="Picture 4">
            <a:extLst>
              <a:ext uri="{FF2B5EF4-FFF2-40B4-BE49-F238E27FC236}">
                <a16:creationId xmlns:a16="http://schemas.microsoft.com/office/drawing/2014/main" id="{7D763A1A-A154-44C3-A197-C902B0F159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0263" y="1932628"/>
            <a:ext cx="5400675" cy="22669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504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D31701-8267-4AA6-ADE7-D091F6FF0C3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900" b="0" i="0" u="none" strike="noStrike" kern="1200" cap="none" spc="0" normalizeH="0" baseline="0" noProof="0" smtClean="0">
                <a:ln>
                  <a:noFill/>
                </a:ln>
                <a:solidFill>
                  <a:srgbClr val="8B8580"/>
                </a:solidFill>
                <a:effectLst/>
                <a:uLnTx/>
                <a:uFillTx/>
                <a:latin typeface="Oracle Sans T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en-US" sz="900" b="0" i="0" u="none" strike="noStrike" kern="1200" cap="none" spc="0" normalizeH="0" baseline="0" noProof="0" dirty="0">
              <a:ln>
                <a:noFill/>
              </a:ln>
              <a:solidFill>
                <a:srgbClr val="8B8580"/>
              </a:solidFill>
              <a:effectLst/>
              <a:uLnTx/>
              <a:uFillTx/>
              <a:latin typeface="Oracle Sans Tab"/>
              <a:ea typeface="+mn-ea"/>
              <a:cs typeface="+mn-cs"/>
            </a:endParaRPr>
          </a:p>
        </p:txBody>
      </p:sp>
      <p:sp>
        <p:nvSpPr>
          <p:cNvPr id="15" name="Rectangle 14">
            <a:extLst>
              <a:ext uri="{FF2B5EF4-FFF2-40B4-BE49-F238E27FC236}">
                <a16:creationId xmlns:a16="http://schemas.microsoft.com/office/drawing/2014/main" id="{298F8133-D583-44CC-84FE-4DCC51E30671}"/>
              </a:ext>
            </a:extLst>
          </p:cNvPr>
          <p:cNvSpPr/>
          <p:nvPr>
            <p:custDataLst>
              <p:tags r:id="rId1"/>
            </p:custDataLst>
          </p:nvPr>
        </p:nvSpPr>
        <p:spPr bwMode="gray">
          <a:xfrm>
            <a:off x="5140308" y="821186"/>
            <a:ext cx="8167919" cy="4319312"/>
          </a:xfrm>
          <a:prstGeom prst="rect">
            <a:avLst/>
          </a:prstGeom>
          <a:noFill/>
          <a:ln w="190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Oracle Sans Tab"/>
              <a:ea typeface="+mn-ea"/>
              <a:cs typeface="+mn-cs"/>
            </a:endParaRPr>
          </a:p>
        </p:txBody>
      </p:sp>
      <p:sp>
        <p:nvSpPr>
          <p:cNvPr id="7" name="TextBox 6">
            <a:extLst>
              <a:ext uri="{FF2B5EF4-FFF2-40B4-BE49-F238E27FC236}">
                <a16:creationId xmlns:a16="http://schemas.microsoft.com/office/drawing/2014/main" id="{E431806B-F40E-4429-9205-866BDAF89B4F}"/>
              </a:ext>
            </a:extLst>
          </p:cNvPr>
          <p:cNvSpPr txBox="1"/>
          <p:nvPr/>
        </p:nvSpPr>
        <p:spPr>
          <a:xfrm>
            <a:off x="1595555" y="5515922"/>
            <a:ext cx="9272469" cy="1200329"/>
          </a:xfrm>
          <a:prstGeom prst="rect">
            <a:avLst/>
          </a:prstGeom>
          <a:noFill/>
        </p:spPr>
        <p:txBody>
          <a:bodyPr wrap="square">
            <a:spAutoFit/>
          </a:bodyPr>
          <a:lstStyle/>
          <a:p>
            <a:pPr algn="l"/>
            <a:r>
              <a:rPr lang="en-US" sz="1800" b="0" i="0" u="none" strike="noStrike" baseline="0" dirty="0"/>
              <a:t>This report returns key performance indicators (KPIs) for skills that are currently in production for given period. These metrics are aggregated across all versions of the skills.</a:t>
            </a:r>
            <a:br>
              <a:rPr kumimoji="0" lang="en-US" sz="1800" b="0" i="0" u="none" strike="noStrike" kern="1200" cap="none" spc="0" normalizeH="0" baseline="0" noProof="0" dirty="0">
                <a:ln>
                  <a:noFill/>
                </a:ln>
                <a:solidFill>
                  <a:srgbClr val="312D2A"/>
                </a:solidFill>
                <a:effectLst/>
                <a:uLnTx/>
                <a:uFillTx/>
                <a:ea typeface="+mn-ea"/>
                <a:cs typeface="+mn-cs"/>
              </a:rPr>
            </a:br>
            <a:endParaRPr kumimoji="0" lang="en-US" sz="1800" b="0" i="0" u="none" strike="noStrike" kern="1200" cap="none" spc="0" normalizeH="0" baseline="0" noProof="0" dirty="0">
              <a:ln>
                <a:noFill/>
              </a:ln>
              <a:solidFill>
                <a:srgbClr val="312D2A"/>
              </a:solidFill>
              <a:effectLst/>
              <a:uLnTx/>
              <a:uFillTx/>
              <a:ea typeface="+mn-ea"/>
              <a:cs typeface="+mn-cs"/>
            </a:endParaRPr>
          </a:p>
        </p:txBody>
      </p:sp>
      <p:sp>
        <p:nvSpPr>
          <p:cNvPr id="9" name="Title 1">
            <a:extLst>
              <a:ext uri="{FF2B5EF4-FFF2-40B4-BE49-F238E27FC236}">
                <a16:creationId xmlns:a16="http://schemas.microsoft.com/office/drawing/2014/main" id="{5B3DAEFA-DF37-490F-80DF-E635FE3E0F9C}"/>
              </a:ext>
            </a:extLst>
          </p:cNvPr>
          <p:cNvSpPr txBox="1">
            <a:spLocks/>
          </p:cNvSpPr>
          <p:nvPr/>
        </p:nvSpPr>
        <p:spPr>
          <a:xfrm>
            <a:off x="1747217" y="442412"/>
            <a:ext cx="7634907" cy="361950"/>
          </a:xfrm>
          <a:prstGeom prst="rect">
            <a:avLst/>
          </a:prstGeom>
          <a:noFill/>
          <a:ln>
            <a:noFill/>
          </a:ln>
          <a:effectLst>
            <a:outerShdw blurRad="44450" dist="27940" dir="5400000" algn="ctr">
              <a:srgbClr val="000000">
                <a:alpha val="32000"/>
              </a:srgbClr>
            </a:outerShdw>
          </a:effectLst>
        </p:spPr>
        <p:txBody>
          <a:bodyPr vert="horz" wrap="square" lIns="0" tIns="0" rIns="0" bIns="0" rtlCol="0" anchor="b">
            <a:noAutofit/>
          </a:bodyPr>
          <a:lstStyle>
            <a:lvl1pPr algn="l" defTabSz="914400" rtl="0" eaLnBrk="1" latinLnBrk="0" hangingPunct="1">
              <a:lnSpc>
                <a:spcPct val="95000"/>
              </a:lnSpc>
              <a:spcBef>
                <a:spcPct val="0"/>
              </a:spcBef>
              <a:buNone/>
              <a:defRPr lang="en-US" sz="4000" b="0" i="0" kern="1200" baseline="0" dirty="0">
                <a:solidFill>
                  <a:schemeClr val="tx1"/>
                </a:solidFill>
                <a:latin typeface="+mj-lt"/>
                <a:ea typeface="+mn-ea"/>
                <a:cs typeface="+mj-cs"/>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312D2A"/>
                </a:solidFill>
                <a:effectLst/>
                <a:uLnTx/>
                <a:uFillTx/>
                <a:latin typeface="Oracle Sans Tab"/>
                <a:ea typeface="+mn-ea"/>
                <a:cs typeface="+mj-cs"/>
              </a:rPr>
              <a:t>Conversations Across Skills</a:t>
            </a:r>
          </a:p>
        </p:txBody>
      </p:sp>
      <p:pic>
        <p:nvPicPr>
          <p:cNvPr id="4" name="Picture 3">
            <a:extLst>
              <a:ext uri="{FF2B5EF4-FFF2-40B4-BE49-F238E27FC236}">
                <a16:creationId xmlns:a16="http://schemas.microsoft.com/office/drawing/2014/main" id="{89EE96C8-BA67-46C1-B868-7A3447BC7419}"/>
              </a:ext>
            </a:extLst>
          </p:cNvPr>
          <p:cNvPicPr>
            <a:picLocks noChangeAspect="1"/>
          </p:cNvPicPr>
          <p:nvPr/>
        </p:nvPicPr>
        <p:blipFill>
          <a:blip r:embed="rId4"/>
          <a:stretch>
            <a:fillRect/>
          </a:stretch>
        </p:blipFill>
        <p:spPr>
          <a:xfrm>
            <a:off x="1406062" y="1555179"/>
            <a:ext cx="9289896" cy="35853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830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D31701-8267-4AA6-ADE7-D091F6FF0C3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900" b="0" i="0" u="none" strike="noStrike" kern="1200" cap="none" spc="0" normalizeH="0" baseline="0" noProof="0" smtClean="0">
                <a:ln>
                  <a:noFill/>
                </a:ln>
                <a:solidFill>
                  <a:srgbClr val="8B8580"/>
                </a:solidFill>
                <a:effectLst/>
                <a:uLnTx/>
                <a:uFillTx/>
                <a:latin typeface="Oracle Sans T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0" lang="en-US" sz="900" b="0" i="0" u="none" strike="noStrike" kern="1200" cap="none" spc="0" normalizeH="0" baseline="0" noProof="0" dirty="0">
              <a:ln>
                <a:noFill/>
              </a:ln>
              <a:solidFill>
                <a:srgbClr val="8B8580"/>
              </a:solidFill>
              <a:effectLst/>
              <a:uLnTx/>
              <a:uFillTx/>
              <a:latin typeface="Oracle Sans Tab"/>
              <a:ea typeface="+mn-ea"/>
              <a:cs typeface="+mn-cs"/>
            </a:endParaRPr>
          </a:p>
        </p:txBody>
      </p:sp>
      <p:sp>
        <p:nvSpPr>
          <p:cNvPr id="15" name="Rectangle 14">
            <a:extLst>
              <a:ext uri="{FF2B5EF4-FFF2-40B4-BE49-F238E27FC236}">
                <a16:creationId xmlns:a16="http://schemas.microsoft.com/office/drawing/2014/main" id="{298F8133-D583-44CC-84FE-4DCC51E30671}"/>
              </a:ext>
            </a:extLst>
          </p:cNvPr>
          <p:cNvSpPr/>
          <p:nvPr>
            <p:custDataLst>
              <p:tags r:id="rId1"/>
            </p:custDataLst>
          </p:nvPr>
        </p:nvSpPr>
        <p:spPr bwMode="gray">
          <a:xfrm>
            <a:off x="5140308" y="821186"/>
            <a:ext cx="8167919" cy="4319312"/>
          </a:xfrm>
          <a:prstGeom prst="rect">
            <a:avLst/>
          </a:prstGeom>
          <a:noFill/>
          <a:ln w="190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Oracle Sans Tab"/>
              <a:ea typeface="+mn-ea"/>
              <a:cs typeface="+mn-cs"/>
            </a:endParaRPr>
          </a:p>
        </p:txBody>
      </p:sp>
      <p:sp>
        <p:nvSpPr>
          <p:cNvPr id="7" name="TextBox 6">
            <a:extLst>
              <a:ext uri="{FF2B5EF4-FFF2-40B4-BE49-F238E27FC236}">
                <a16:creationId xmlns:a16="http://schemas.microsoft.com/office/drawing/2014/main" id="{E431806B-F40E-4429-9205-866BDAF89B4F}"/>
              </a:ext>
            </a:extLst>
          </p:cNvPr>
          <p:cNvSpPr txBox="1"/>
          <p:nvPr/>
        </p:nvSpPr>
        <p:spPr>
          <a:xfrm>
            <a:off x="1201636" y="5073605"/>
            <a:ext cx="9856889"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A1816"/>
                </a:solidFill>
                <a:effectLst/>
                <a:latin typeface="Oracle Sans" panose="020B0503020204020204" pitchFamily="34" charset="0"/>
              </a:rPr>
              <a:t>This report has two filters, which are located at the top right: View (for date filtering) and Skills. Beneath these filters in the Channels filter. The report displays the returned conversations in a table that has, from left to right, the following columns: Session Identifier, Time, User messages, Skill responses, Actions (where the View Conversation option is located).</a:t>
            </a:r>
            <a:br>
              <a:rPr kumimoji="0" lang="en-US" sz="1800" b="0" i="0" u="none" strike="noStrike" kern="1200" cap="none" spc="0" normalizeH="0" baseline="0" noProof="0" dirty="0">
                <a:ln>
                  <a:noFill/>
                </a:ln>
                <a:solidFill>
                  <a:srgbClr val="312D2A"/>
                </a:solidFill>
                <a:effectLst/>
                <a:uLnTx/>
                <a:uFillTx/>
                <a:latin typeface="Oracle Sans Tab"/>
                <a:ea typeface="+mn-ea"/>
                <a:cs typeface="+mn-cs"/>
              </a:rPr>
            </a:br>
            <a:endParaRPr kumimoji="0" lang="en-US" sz="1800" b="0" i="0" u="none" strike="noStrike" kern="1200" cap="none" spc="0" normalizeH="0" baseline="0" noProof="0" dirty="0">
              <a:ln>
                <a:noFill/>
              </a:ln>
              <a:solidFill>
                <a:srgbClr val="312D2A"/>
              </a:solidFill>
              <a:effectLst/>
              <a:uLnTx/>
              <a:uFillTx/>
              <a:latin typeface="Oracle Sans Tab"/>
              <a:ea typeface="+mn-ea"/>
              <a:cs typeface="+mn-cs"/>
            </a:endParaRPr>
          </a:p>
        </p:txBody>
      </p:sp>
      <p:sp>
        <p:nvSpPr>
          <p:cNvPr id="9" name="Title 1">
            <a:extLst>
              <a:ext uri="{FF2B5EF4-FFF2-40B4-BE49-F238E27FC236}">
                <a16:creationId xmlns:a16="http://schemas.microsoft.com/office/drawing/2014/main" id="{5B3DAEFA-DF37-490F-80DF-E635FE3E0F9C}"/>
              </a:ext>
            </a:extLst>
          </p:cNvPr>
          <p:cNvSpPr txBox="1">
            <a:spLocks/>
          </p:cNvSpPr>
          <p:nvPr/>
        </p:nvSpPr>
        <p:spPr>
          <a:xfrm>
            <a:off x="1747217" y="442412"/>
            <a:ext cx="7634907" cy="361950"/>
          </a:xfrm>
          <a:prstGeom prst="rect">
            <a:avLst/>
          </a:prstGeom>
          <a:noFill/>
          <a:ln>
            <a:noFill/>
          </a:ln>
          <a:effectLst>
            <a:outerShdw blurRad="44450" dist="27940" dir="5400000" algn="ctr">
              <a:srgbClr val="000000">
                <a:alpha val="32000"/>
              </a:srgbClr>
            </a:outerShdw>
          </a:effectLst>
        </p:spPr>
        <p:txBody>
          <a:bodyPr vert="horz" wrap="square" lIns="0" tIns="0" rIns="0" bIns="0" rtlCol="0" anchor="b">
            <a:noAutofit/>
          </a:bodyPr>
          <a:lstStyle>
            <a:lvl1pPr algn="l" defTabSz="914400" rtl="0" eaLnBrk="1" latinLnBrk="0" hangingPunct="1">
              <a:lnSpc>
                <a:spcPct val="95000"/>
              </a:lnSpc>
              <a:spcBef>
                <a:spcPct val="0"/>
              </a:spcBef>
              <a:buNone/>
              <a:defRPr lang="en-US" sz="4000" b="0" i="0" kern="1200" baseline="0" dirty="0">
                <a:solidFill>
                  <a:schemeClr val="tx1"/>
                </a:solidFill>
                <a:latin typeface="+mj-lt"/>
                <a:ea typeface="+mn-ea"/>
                <a:cs typeface="+mj-cs"/>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312D2A"/>
                </a:solidFill>
                <a:effectLst/>
                <a:uLnTx/>
                <a:uFillTx/>
                <a:latin typeface="Oracle Sans Tab"/>
                <a:ea typeface="+mn-ea"/>
                <a:cs typeface="+mj-cs"/>
              </a:rPr>
              <a:t>Conversation Report</a:t>
            </a:r>
          </a:p>
        </p:txBody>
      </p:sp>
      <p:pic>
        <p:nvPicPr>
          <p:cNvPr id="7170" name="Picture 2">
            <a:extLst>
              <a:ext uri="{FF2B5EF4-FFF2-40B4-BE49-F238E27FC236}">
                <a16:creationId xmlns:a16="http://schemas.microsoft.com/office/drawing/2014/main" id="{6C0E377E-1FF6-425A-8920-A65C10207E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0710" y="1215124"/>
            <a:ext cx="7548990" cy="35808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690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D31701-8267-4AA6-ADE7-D091F6FF0C3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900" b="0" i="0" u="none" strike="noStrike" kern="1200" cap="none" spc="0" normalizeH="0" baseline="0" noProof="0" smtClean="0">
                <a:ln>
                  <a:noFill/>
                </a:ln>
                <a:solidFill>
                  <a:srgbClr val="8B8580"/>
                </a:solidFill>
                <a:effectLst/>
                <a:uLnTx/>
                <a:uFillTx/>
                <a:latin typeface="Oracle Sans T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en-US" sz="900" b="0" i="0" u="none" strike="noStrike" kern="1200" cap="none" spc="0" normalizeH="0" baseline="0" noProof="0" dirty="0">
              <a:ln>
                <a:noFill/>
              </a:ln>
              <a:solidFill>
                <a:srgbClr val="8B8580"/>
              </a:solidFill>
              <a:effectLst/>
              <a:uLnTx/>
              <a:uFillTx/>
              <a:latin typeface="Oracle Sans Tab"/>
              <a:ea typeface="+mn-ea"/>
              <a:cs typeface="+mn-cs"/>
            </a:endParaRPr>
          </a:p>
        </p:txBody>
      </p:sp>
      <p:sp>
        <p:nvSpPr>
          <p:cNvPr id="15" name="Rectangle 14">
            <a:extLst>
              <a:ext uri="{FF2B5EF4-FFF2-40B4-BE49-F238E27FC236}">
                <a16:creationId xmlns:a16="http://schemas.microsoft.com/office/drawing/2014/main" id="{298F8133-D583-44CC-84FE-4DCC51E30671}"/>
              </a:ext>
            </a:extLst>
          </p:cNvPr>
          <p:cNvSpPr/>
          <p:nvPr>
            <p:custDataLst>
              <p:tags r:id="rId1"/>
            </p:custDataLst>
          </p:nvPr>
        </p:nvSpPr>
        <p:spPr bwMode="gray">
          <a:xfrm>
            <a:off x="5140308" y="821186"/>
            <a:ext cx="8167919" cy="4319312"/>
          </a:xfrm>
          <a:prstGeom prst="rect">
            <a:avLst/>
          </a:prstGeom>
          <a:noFill/>
          <a:ln w="190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Oracle Sans Tab"/>
              <a:ea typeface="+mn-ea"/>
              <a:cs typeface="+mn-cs"/>
            </a:endParaRPr>
          </a:p>
        </p:txBody>
      </p:sp>
      <p:sp>
        <p:nvSpPr>
          <p:cNvPr id="7" name="TextBox 6">
            <a:extLst>
              <a:ext uri="{FF2B5EF4-FFF2-40B4-BE49-F238E27FC236}">
                <a16:creationId xmlns:a16="http://schemas.microsoft.com/office/drawing/2014/main" id="{E431806B-F40E-4429-9205-866BDAF89B4F}"/>
              </a:ext>
            </a:extLst>
          </p:cNvPr>
          <p:cNvSpPr txBox="1"/>
          <p:nvPr/>
        </p:nvSpPr>
        <p:spPr>
          <a:xfrm>
            <a:off x="1127760" y="5721495"/>
            <a:ext cx="10668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A1816"/>
                </a:solidFill>
                <a:effectLst/>
                <a:latin typeface="Oracle Sans" panose="020B0503020204020204" pitchFamily="34" charset="0"/>
              </a:rPr>
              <a:t>You can read transcripts of the completed conversations for an intent. </a:t>
            </a:r>
            <a:br>
              <a:rPr kumimoji="0" lang="en-US" sz="1800" b="0" i="0" u="none" strike="noStrike" kern="1200" cap="none" spc="0" normalizeH="0" baseline="0" noProof="0" dirty="0">
                <a:ln>
                  <a:noFill/>
                </a:ln>
                <a:solidFill>
                  <a:srgbClr val="312D2A"/>
                </a:solidFill>
                <a:effectLst/>
                <a:uLnTx/>
                <a:uFillTx/>
                <a:latin typeface="Oracle Sans Tab"/>
                <a:ea typeface="+mn-ea"/>
                <a:cs typeface="+mn-cs"/>
              </a:rPr>
            </a:br>
            <a:endParaRPr kumimoji="0" lang="en-US" sz="1800" b="0" i="0" u="none" strike="noStrike" kern="1200" cap="none" spc="0" normalizeH="0" baseline="0" noProof="0" dirty="0">
              <a:ln>
                <a:noFill/>
              </a:ln>
              <a:solidFill>
                <a:srgbClr val="312D2A"/>
              </a:solidFill>
              <a:effectLst/>
              <a:uLnTx/>
              <a:uFillTx/>
              <a:latin typeface="Oracle Sans Tab"/>
              <a:ea typeface="+mn-ea"/>
              <a:cs typeface="+mn-cs"/>
            </a:endParaRPr>
          </a:p>
        </p:txBody>
      </p:sp>
      <p:sp>
        <p:nvSpPr>
          <p:cNvPr id="9" name="Title 1">
            <a:extLst>
              <a:ext uri="{FF2B5EF4-FFF2-40B4-BE49-F238E27FC236}">
                <a16:creationId xmlns:a16="http://schemas.microsoft.com/office/drawing/2014/main" id="{5B3DAEFA-DF37-490F-80DF-E635FE3E0F9C}"/>
              </a:ext>
            </a:extLst>
          </p:cNvPr>
          <p:cNvSpPr txBox="1">
            <a:spLocks/>
          </p:cNvSpPr>
          <p:nvPr/>
        </p:nvSpPr>
        <p:spPr>
          <a:xfrm>
            <a:off x="1304925" y="490174"/>
            <a:ext cx="8701708" cy="361950"/>
          </a:xfrm>
          <a:prstGeom prst="rect">
            <a:avLst/>
          </a:prstGeom>
          <a:noFill/>
          <a:ln>
            <a:noFill/>
          </a:ln>
          <a:effectLst>
            <a:outerShdw blurRad="44450" dist="27940" dir="5400000" algn="ctr">
              <a:srgbClr val="000000">
                <a:alpha val="32000"/>
              </a:srgbClr>
            </a:outerShdw>
          </a:effectLst>
        </p:spPr>
        <p:txBody>
          <a:bodyPr vert="horz" wrap="square" lIns="0" tIns="0" rIns="0" bIns="0" rtlCol="0" anchor="b">
            <a:noAutofit/>
          </a:bodyPr>
          <a:lstStyle>
            <a:lvl1pPr algn="l" defTabSz="914400" rtl="0" eaLnBrk="1" latinLnBrk="0" hangingPunct="1">
              <a:lnSpc>
                <a:spcPct val="95000"/>
              </a:lnSpc>
              <a:spcBef>
                <a:spcPct val="0"/>
              </a:spcBef>
              <a:buNone/>
              <a:defRPr lang="en-US" sz="4000" b="0" i="0" kern="1200" baseline="0" dirty="0">
                <a:solidFill>
                  <a:schemeClr val="tx1"/>
                </a:solidFill>
                <a:latin typeface="+mj-lt"/>
                <a:ea typeface="+mn-ea"/>
                <a:cs typeface="+mj-cs"/>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r>
              <a:rPr lang="en-US" sz="3200" b="1" dirty="0">
                <a:solidFill>
                  <a:srgbClr val="312D2A"/>
                </a:solidFill>
                <a:latin typeface="Oracle Sans Tab"/>
              </a:rPr>
              <a:t>Completed Conversations Report</a:t>
            </a:r>
            <a:endParaRPr kumimoji="0" lang="en-US" sz="3200" b="1" i="0" u="none" strike="noStrike" kern="1200" cap="none" spc="0" normalizeH="0" baseline="0" noProof="0" dirty="0">
              <a:ln>
                <a:noFill/>
              </a:ln>
              <a:solidFill>
                <a:srgbClr val="312D2A"/>
              </a:solidFill>
              <a:effectLst/>
              <a:uLnTx/>
              <a:uFillTx/>
              <a:latin typeface="Oracle Sans Tab"/>
              <a:ea typeface="+mn-ea"/>
              <a:cs typeface="+mj-cs"/>
            </a:endParaRPr>
          </a:p>
        </p:txBody>
      </p:sp>
      <p:pic>
        <p:nvPicPr>
          <p:cNvPr id="25602" name="Picture 2">
            <a:extLst>
              <a:ext uri="{FF2B5EF4-FFF2-40B4-BE49-F238E27FC236}">
                <a16:creationId xmlns:a16="http://schemas.microsoft.com/office/drawing/2014/main" id="{0B053565-30A6-4B5A-BF49-2003C86A75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7760" y="1512093"/>
            <a:ext cx="8971263" cy="38338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379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D31701-8267-4AA6-ADE7-D091F6FF0C3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900" b="0" i="0" u="none" strike="noStrike" kern="1200" cap="none" spc="0" normalizeH="0" baseline="0" noProof="0" smtClean="0">
                <a:ln>
                  <a:noFill/>
                </a:ln>
                <a:solidFill>
                  <a:srgbClr val="8B8580"/>
                </a:solidFill>
                <a:effectLst/>
                <a:uLnTx/>
                <a:uFillTx/>
                <a:latin typeface="Oracle Sans T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a:t>
            </a:fld>
            <a:endParaRPr kumimoji="0" lang="en-US" sz="900" b="0" i="0" u="none" strike="noStrike" kern="1200" cap="none" spc="0" normalizeH="0" baseline="0" noProof="0" dirty="0">
              <a:ln>
                <a:noFill/>
              </a:ln>
              <a:solidFill>
                <a:srgbClr val="8B8580"/>
              </a:solidFill>
              <a:effectLst/>
              <a:uLnTx/>
              <a:uFillTx/>
              <a:latin typeface="Oracle Sans Tab"/>
              <a:ea typeface="+mn-ea"/>
              <a:cs typeface="+mn-cs"/>
            </a:endParaRPr>
          </a:p>
        </p:txBody>
      </p:sp>
      <p:sp>
        <p:nvSpPr>
          <p:cNvPr id="15" name="Rectangle 14">
            <a:extLst>
              <a:ext uri="{FF2B5EF4-FFF2-40B4-BE49-F238E27FC236}">
                <a16:creationId xmlns:a16="http://schemas.microsoft.com/office/drawing/2014/main" id="{298F8133-D583-44CC-84FE-4DCC51E30671}"/>
              </a:ext>
            </a:extLst>
          </p:cNvPr>
          <p:cNvSpPr/>
          <p:nvPr>
            <p:custDataLst>
              <p:tags r:id="rId1"/>
            </p:custDataLst>
          </p:nvPr>
        </p:nvSpPr>
        <p:spPr bwMode="gray">
          <a:xfrm>
            <a:off x="5140308" y="821186"/>
            <a:ext cx="8167919" cy="4319312"/>
          </a:xfrm>
          <a:prstGeom prst="rect">
            <a:avLst/>
          </a:prstGeom>
          <a:noFill/>
          <a:ln w="190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Oracle Sans Tab"/>
              <a:ea typeface="+mn-ea"/>
              <a:cs typeface="+mn-cs"/>
            </a:endParaRPr>
          </a:p>
        </p:txBody>
      </p:sp>
      <p:sp>
        <p:nvSpPr>
          <p:cNvPr id="7" name="TextBox 6">
            <a:extLst>
              <a:ext uri="{FF2B5EF4-FFF2-40B4-BE49-F238E27FC236}">
                <a16:creationId xmlns:a16="http://schemas.microsoft.com/office/drawing/2014/main" id="{E431806B-F40E-4429-9205-866BDAF89B4F}"/>
              </a:ext>
            </a:extLst>
          </p:cNvPr>
          <p:cNvSpPr txBox="1"/>
          <p:nvPr/>
        </p:nvSpPr>
        <p:spPr>
          <a:xfrm>
            <a:off x="552450" y="5509108"/>
            <a:ext cx="10019413" cy="923330"/>
          </a:xfrm>
          <a:prstGeom prst="rect">
            <a:avLst/>
          </a:prstGeom>
          <a:noFill/>
        </p:spPr>
        <p:txBody>
          <a:bodyPr wrap="square">
            <a:spAutoFit/>
          </a:bodyPr>
          <a:lstStyle/>
          <a:p>
            <a:r>
              <a:rPr lang="en-US" dirty="0">
                <a:solidFill>
                  <a:srgbClr val="1A1816"/>
                </a:solidFill>
                <a:latin typeface="Oracle Sans" panose="020B0503020204020204" pitchFamily="34" charset="0"/>
              </a:rPr>
              <a:t>Clicking View  opens the conversation in the context of a chat window. Clicking the bar chart icon displays the voice metrics for that interaction. Clicking View Voice Metrics displays a subset of the voice metrics that are averaged across the entire conversation. </a:t>
            </a:r>
          </a:p>
        </p:txBody>
      </p:sp>
      <p:sp>
        <p:nvSpPr>
          <p:cNvPr id="9" name="Title 1">
            <a:extLst>
              <a:ext uri="{FF2B5EF4-FFF2-40B4-BE49-F238E27FC236}">
                <a16:creationId xmlns:a16="http://schemas.microsoft.com/office/drawing/2014/main" id="{5B3DAEFA-DF37-490F-80DF-E635FE3E0F9C}"/>
              </a:ext>
            </a:extLst>
          </p:cNvPr>
          <p:cNvSpPr txBox="1">
            <a:spLocks/>
          </p:cNvSpPr>
          <p:nvPr/>
        </p:nvSpPr>
        <p:spPr>
          <a:xfrm>
            <a:off x="1304924" y="490174"/>
            <a:ext cx="10296525" cy="361950"/>
          </a:xfrm>
          <a:prstGeom prst="rect">
            <a:avLst/>
          </a:prstGeom>
          <a:noFill/>
          <a:ln>
            <a:noFill/>
          </a:ln>
          <a:effectLst>
            <a:outerShdw blurRad="44450" dist="27940" dir="5400000" algn="ctr">
              <a:srgbClr val="000000">
                <a:alpha val="32000"/>
              </a:srgbClr>
            </a:outerShdw>
          </a:effectLst>
        </p:spPr>
        <p:txBody>
          <a:bodyPr vert="horz" wrap="square" lIns="0" tIns="0" rIns="0" bIns="0" rtlCol="0" anchor="b">
            <a:noAutofit/>
          </a:bodyPr>
          <a:lstStyle>
            <a:lvl1pPr algn="l" defTabSz="914400" rtl="0" eaLnBrk="1" latinLnBrk="0" hangingPunct="1">
              <a:lnSpc>
                <a:spcPct val="95000"/>
              </a:lnSpc>
              <a:spcBef>
                <a:spcPct val="0"/>
              </a:spcBef>
              <a:buNone/>
              <a:defRPr lang="en-US" sz="4000" b="0" i="0" kern="1200" baseline="0" dirty="0">
                <a:solidFill>
                  <a:schemeClr val="tx1"/>
                </a:solidFill>
                <a:latin typeface="+mj-lt"/>
                <a:ea typeface="+mn-ea"/>
                <a:cs typeface="+mj-cs"/>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r>
              <a:rPr lang="en-US" sz="3200" b="1" dirty="0">
                <a:solidFill>
                  <a:srgbClr val="312D2A"/>
                </a:solidFill>
                <a:latin typeface="Oracle Sans Tab"/>
              </a:rPr>
              <a:t>View Conversation Transcripts With Voice</a:t>
            </a:r>
            <a:endParaRPr kumimoji="0" lang="en-US" sz="3200" b="1" i="0" u="none" strike="noStrike" kern="1200" cap="none" spc="0" normalizeH="0" baseline="0" noProof="0" dirty="0">
              <a:ln>
                <a:noFill/>
              </a:ln>
              <a:solidFill>
                <a:srgbClr val="312D2A"/>
              </a:solidFill>
              <a:effectLst/>
              <a:uLnTx/>
              <a:uFillTx/>
              <a:latin typeface="Oracle Sans Tab"/>
              <a:ea typeface="+mn-ea"/>
              <a:cs typeface="+mj-cs"/>
            </a:endParaRPr>
          </a:p>
        </p:txBody>
      </p:sp>
      <p:pic>
        <p:nvPicPr>
          <p:cNvPr id="33794" name="Picture 2">
            <a:extLst>
              <a:ext uri="{FF2B5EF4-FFF2-40B4-BE49-F238E27FC236}">
                <a16:creationId xmlns:a16="http://schemas.microsoft.com/office/drawing/2014/main" id="{E3B3B901-7F2C-4AC5-A8EC-3574B626B6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 y="1348892"/>
            <a:ext cx="6560362" cy="264208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3796" name="Picture 4">
            <a:extLst>
              <a:ext uri="{FF2B5EF4-FFF2-40B4-BE49-F238E27FC236}">
                <a16:creationId xmlns:a16="http://schemas.microsoft.com/office/drawing/2014/main" id="{CCA82F74-BE94-4861-BB14-9A98373A57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0714" y="1552849"/>
            <a:ext cx="4127106" cy="35876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722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D31701-8267-4AA6-ADE7-D091F6FF0C3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900" b="0" i="0" u="none" strike="noStrike" kern="1200" cap="none" spc="0" normalizeH="0" baseline="0" noProof="0" smtClean="0">
                <a:ln>
                  <a:noFill/>
                </a:ln>
                <a:solidFill>
                  <a:srgbClr val="8B8580"/>
                </a:solidFill>
                <a:effectLst/>
                <a:uLnTx/>
                <a:uFillTx/>
                <a:latin typeface="Oracle Sans T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a:t>
            </a:fld>
            <a:endParaRPr kumimoji="0" lang="en-US" sz="900" b="0" i="0" u="none" strike="noStrike" kern="1200" cap="none" spc="0" normalizeH="0" baseline="0" noProof="0" dirty="0">
              <a:ln>
                <a:noFill/>
              </a:ln>
              <a:solidFill>
                <a:srgbClr val="8B8580"/>
              </a:solidFill>
              <a:effectLst/>
              <a:uLnTx/>
              <a:uFillTx/>
              <a:latin typeface="Oracle Sans Tab"/>
              <a:ea typeface="+mn-ea"/>
              <a:cs typeface="+mn-cs"/>
            </a:endParaRPr>
          </a:p>
        </p:txBody>
      </p:sp>
      <p:sp>
        <p:nvSpPr>
          <p:cNvPr id="15" name="Rectangle 14">
            <a:extLst>
              <a:ext uri="{FF2B5EF4-FFF2-40B4-BE49-F238E27FC236}">
                <a16:creationId xmlns:a16="http://schemas.microsoft.com/office/drawing/2014/main" id="{298F8133-D583-44CC-84FE-4DCC51E30671}"/>
              </a:ext>
            </a:extLst>
          </p:cNvPr>
          <p:cNvSpPr/>
          <p:nvPr>
            <p:custDataLst>
              <p:tags r:id="rId1"/>
            </p:custDataLst>
          </p:nvPr>
        </p:nvSpPr>
        <p:spPr bwMode="gray">
          <a:xfrm>
            <a:off x="5140308" y="821186"/>
            <a:ext cx="8167919" cy="4319312"/>
          </a:xfrm>
          <a:prstGeom prst="rect">
            <a:avLst/>
          </a:prstGeom>
          <a:noFill/>
          <a:ln w="190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Oracle Sans Tab"/>
              <a:ea typeface="+mn-ea"/>
              <a:cs typeface="+mn-cs"/>
            </a:endParaRPr>
          </a:p>
        </p:txBody>
      </p:sp>
      <p:sp>
        <p:nvSpPr>
          <p:cNvPr id="7" name="TextBox 6">
            <a:extLst>
              <a:ext uri="{FF2B5EF4-FFF2-40B4-BE49-F238E27FC236}">
                <a16:creationId xmlns:a16="http://schemas.microsoft.com/office/drawing/2014/main" id="{E431806B-F40E-4429-9205-866BDAF89B4F}"/>
              </a:ext>
            </a:extLst>
          </p:cNvPr>
          <p:cNvSpPr txBox="1"/>
          <p:nvPr/>
        </p:nvSpPr>
        <p:spPr>
          <a:xfrm>
            <a:off x="762000" y="5223331"/>
            <a:ext cx="10668000"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A1816"/>
                </a:solidFill>
                <a:effectLst/>
                <a:latin typeface="Oracle Sans" panose="020B0503020204020204" pitchFamily="34" charset="0"/>
              </a:rPr>
              <a:t>For completed conversations, the report tells you the number of execution paths that users traversed to complete these conversations with statistics on the time spent and the number of states visited.</a:t>
            </a:r>
            <a:br>
              <a:rPr kumimoji="0" lang="en-US" sz="1800" b="0" i="0" u="none" strike="noStrike" kern="1200" cap="none" spc="0" normalizeH="0" baseline="0" noProof="0" dirty="0">
                <a:ln>
                  <a:noFill/>
                </a:ln>
                <a:solidFill>
                  <a:srgbClr val="312D2A"/>
                </a:solidFill>
                <a:effectLst/>
                <a:uLnTx/>
                <a:uFillTx/>
                <a:latin typeface="Oracle Sans Tab"/>
                <a:ea typeface="+mn-ea"/>
                <a:cs typeface="+mn-cs"/>
              </a:rPr>
            </a:br>
            <a:endParaRPr kumimoji="0" lang="en-US" sz="1800" b="0" i="0" u="none" strike="noStrike" kern="1200" cap="none" spc="0" normalizeH="0" baseline="0" noProof="0" dirty="0">
              <a:ln>
                <a:noFill/>
              </a:ln>
              <a:solidFill>
                <a:srgbClr val="312D2A"/>
              </a:solidFill>
              <a:effectLst/>
              <a:uLnTx/>
              <a:uFillTx/>
              <a:latin typeface="Oracle Sans Tab"/>
              <a:ea typeface="+mn-ea"/>
              <a:cs typeface="+mn-cs"/>
            </a:endParaRPr>
          </a:p>
        </p:txBody>
      </p:sp>
      <p:sp>
        <p:nvSpPr>
          <p:cNvPr id="9" name="Title 1">
            <a:extLst>
              <a:ext uri="{FF2B5EF4-FFF2-40B4-BE49-F238E27FC236}">
                <a16:creationId xmlns:a16="http://schemas.microsoft.com/office/drawing/2014/main" id="{5B3DAEFA-DF37-490F-80DF-E635FE3E0F9C}"/>
              </a:ext>
            </a:extLst>
          </p:cNvPr>
          <p:cNvSpPr txBox="1">
            <a:spLocks/>
          </p:cNvSpPr>
          <p:nvPr/>
        </p:nvSpPr>
        <p:spPr>
          <a:xfrm>
            <a:off x="1304925" y="490174"/>
            <a:ext cx="8701708" cy="361950"/>
          </a:xfrm>
          <a:prstGeom prst="rect">
            <a:avLst/>
          </a:prstGeom>
          <a:noFill/>
          <a:ln>
            <a:noFill/>
          </a:ln>
          <a:effectLst>
            <a:outerShdw blurRad="44450" dist="27940" dir="5400000" algn="ctr">
              <a:srgbClr val="000000">
                <a:alpha val="32000"/>
              </a:srgbClr>
            </a:outerShdw>
          </a:effectLst>
        </p:spPr>
        <p:txBody>
          <a:bodyPr vert="horz" wrap="square" lIns="0" tIns="0" rIns="0" bIns="0" rtlCol="0" anchor="b">
            <a:noAutofit/>
          </a:bodyPr>
          <a:lstStyle>
            <a:lvl1pPr algn="l" defTabSz="914400" rtl="0" eaLnBrk="1" latinLnBrk="0" hangingPunct="1">
              <a:lnSpc>
                <a:spcPct val="95000"/>
              </a:lnSpc>
              <a:spcBef>
                <a:spcPct val="0"/>
              </a:spcBef>
              <a:buNone/>
              <a:defRPr lang="en-US" sz="4000" b="0" i="0" kern="1200" baseline="0" dirty="0">
                <a:solidFill>
                  <a:schemeClr val="tx1"/>
                </a:solidFill>
                <a:latin typeface="+mj-lt"/>
                <a:ea typeface="+mn-ea"/>
                <a:cs typeface="+mj-cs"/>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r>
              <a:rPr lang="en-US" sz="3200" b="1" dirty="0">
                <a:solidFill>
                  <a:srgbClr val="312D2A"/>
                </a:solidFill>
                <a:latin typeface="Oracle Sans Tab"/>
              </a:rPr>
              <a:t>Completed Paths Report</a:t>
            </a:r>
            <a:endParaRPr kumimoji="0" lang="en-US" sz="3200" b="1" i="0" u="none" strike="noStrike" kern="1200" cap="none" spc="0" normalizeH="0" baseline="0" noProof="0" dirty="0">
              <a:ln>
                <a:noFill/>
              </a:ln>
              <a:solidFill>
                <a:srgbClr val="312D2A"/>
              </a:solidFill>
              <a:effectLst/>
              <a:uLnTx/>
              <a:uFillTx/>
              <a:latin typeface="Oracle Sans Tab"/>
              <a:ea typeface="+mn-ea"/>
              <a:cs typeface="+mj-cs"/>
            </a:endParaRPr>
          </a:p>
        </p:txBody>
      </p:sp>
      <p:pic>
        <p:nvPicPr>
          <p:cNvPr id="23554" name="Picture 2">
            <a:extLst>
              <a:ext uri="{FF2B5EF4-FFF2-40B4-BE49-F238E27FC236}">
                <a16:creationId xmlns:a16="http://schemas.microsoft.com/office/drawing/2014/main" id="{83B21613-91C5-4B92-86C7-6599445737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880" y="1448400"/>
            <a:ext cx="9629775" cy="30958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687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picture containing person, person, suit, old&#10;&#10;Description automatically generated">
            <a:extLst>
              <a:ext uri="{FF2B5EF4-FFF2-40B4-BE49-F238E27FC236}">
                <a16:creationId xmlns:a16="http://schemas.microsoft.com/office/drawing/2014/main" id="{4474B8D5-AC88-4940-9E8D-57BC31BA79E1}"/>
              </a:ext>
            </a:extLst>
          </p:cNvPr>
          <p:cNvPicPr>
            <a:picLocks noChangeAspect="1"/>
          </p:cNvPicPr>
          <p:nvPr/>
        </p:nvPicPr>
        <p:blipFill rotWithShape="1">
          <a:blip r:embed="rId3">
            <a:extLst>
              <a:ext uri="{28A0092B-C50C-407E-A947-70E740481C1C}">
                <a14:useLocalDpi xmlns:a14="http://schemas.microsoft.com/office/drawing/2010/main" val="0"/>
              </a:ext>
            </a:extLst>
          </a:blip>
          <a:srcRect r="2" b="17469"/>
          <a:stretch/>
        </p:blipFill>
        <p:spPr>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p:spPr>
      </p:pic>
      <p:grpSp>
        <p:nvGrpSpPr>
          <p:cNvPr id="23" name="Group 13">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15" name="Freeform: Shape 14">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6" name="Group 15">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7" name="Group 16">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21" name="Freeform: Shape 20">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8" name="Group 17">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4">
                  <a:alphaModFix amt="57000"/>
                </a:blip>
                <a:tile tx="0" ty="0" sx="100000" sy="100000" flip="none" algn="tl"/>
              </a:blipFill>
              <a:effectLst/>
            </p:grpSpPr>
            <p:sp>
              <p:nvSpPr>
                <p:cNvPr id="19" name="Freeform: Shape 18">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sp>
        <p:nvSpPr>
          <p:cNvPr id="24" name="TextBox 23">
            <a:extLst>
              <a:ext uri="{FF2B5EF4-FFF2-40B4-BE49-F238E27FC236}">
                <a16:creationId xmlns:a16="http://schemas.microsoft.com/office/drawing/2014/main" id="{9A1C20C1-898D-435A-91A7-585EFE5D9C7E}"/>
              </a:ext>
            </a:extLst>
          </p:cNvPr>
          <p:cNvSpPr txBox="1"/>
          <p:nvPr/>
        </p:nvSpPr>
        <p:spPr>
          <a:xfrm>
            <a:off x="453006" y="1997925"/>
            <a:ext cx="3420039"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2400" b="1" i="0" u="none" strike="noStrike" kern="1200" cap="none" spc="0" normalizeH="0" baseline="0" noProof="0" dirty="0">
                <a:ln>
                  <a:noFill/>
                </a:ln>
                <a:solidFill>
                  <a:prstClr val="white"/>
                </a:solidFill>
                <a:effectLst/>
                <a:uLnTx/>
                <a:uFillTx/>
                <a:latin typeface="Oracle Sans"/>
                <a:ea typeface="+mn-ea"/>
                <a:cs typeface="Arial"/>
              </a:rPr>
            </a:br>
            <a:r>
              <a:rPr kumimoji="0" lang="en-US" sz="2400" b="1" i="0" u="none" strike="noStrike" kern="1200" cap="none" spc="0" normalizeH="0" baseline="0" noProof="0" dirty="0">
                <a:ln>
                  <a:noFill/>
                </a:ln>
                <a:solidFill>
                  <a:prstClr val="white"/>
                </a:solidFill>
                <a:effectLst/>
                <a:uLnTx/>
                <a:uFillTx/>
                <a:latin typeface="Oracle Sans"/>
                <a:ea typeface="+mn-ea"/>
                <a:cs typeface="Arial"/>
              </a:rPr>
              <a:t>“What Gets Measured Gets Managed”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Oracle Sans"/>
                <a:ea typeface="+mn-ea"/>
                <a:cs typeface="Arial"/>
              </a:rPr>
              <a:t>   Peter Drucker</a:t>
            </a:r>
          </a:p>
        </p:txBody>
      </p:sp>
    </p:spTree>
    <p:extLst>
      <p:ext uri="{BB962C8B-B14F-4D97-AF65-F5344CB8AC3E}">
        <p14:creationId xmlns:p14="http://schemas.microsoft.com/office/powerpoint/2010/main" val="31046899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D31701-8267-4AA6-ADE7-D091F6FF0C3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900" b="0" i="0" u="none" strike="noStrike" kern="1200" cap="none" spc="0" normalizeH="0" baseline="0" noProof="0" smtClean="0">
                <a:ln>
                  <a:noFill/>
                </a:ln>
                <a:solidFill>
                  <a:srgbClr val="8B8580"/>
                </a:solidFill>
                <a:effectLst/>
                <a:uLnTx/>
                <a:uFillTx/>
                <a:latin typeface="Oracle Sans T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a:t>
            </a:fld>
            <a:endParaRPr kumimoji="0" lang="en-US" sz="900" b="0" i="0" u="none" strike="noStrike" kern="1200" cap="none" spc="0" normalizeH="0" baseline="0" noProof="0" dirty="0">
              <a:ln>
                <a:noFill/>
              </a:ln>
              <a:solidFill>
                <a:srgbClr val="8B8580"/>
              </a:solidFill>
              <a:effectLst/>
              <a:uLnTx/>
              <a:uFillTx/>
              <a:latin typeface="Oracle Sans Tab"/>
              <a:ea typeface="+mn-ea"/>
              <a:cs typeface="+mn-cs"/>
            </a:endParaRPr>
          </a:p>
        </p:txBody>
      </p:sp>
      <p:sp>
        <p:nvSpPr>
          <p:cNvPr id="15" name="Rectangle 14">
            <a:extLst>
              <a:ext uri="{FF2B5EF4-FFF2-40B4-BE49-F238E27FC236}">
                <a16:creationId xmlns:a16="http://schemas.microsoft.com/office/drawing/2014/main" id="{298F8133-D583-44CC-84FE-4DCC51E30671}"/>
              </a:ext>
            </a:extLst>
          </p:cNvPr>
          <p:cNvSpPr/>
          <p:nvPr>
            <p:custDataLst>
              <p:tags r:id="rId1"/>
            </p:custDataLst>
          </p:nvPr>
        </p:nvSpPr>
        <p:spPr bwMode="gray">
          <a:xfrm>
            <a:off x="5140308" y="821186"/>
            <a:ext cx="8167919" cy="4319312"/>
          </a:xfrm>
          <a:prstGeom prst="rect">
            <a:avLst/>
          </a:prstGeom>
          <a:noFill/>
          <a:ln w="190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Oracle Sans Tab"/>
              <a:ea typeface="+mn-ea"/>
              <a:cs typeface="+mn-cs"/>
            </a:endParaRPr>
          </a:p>
        </p:txBody>
      </p:sp>
      <p:sp>
        <p:nvSpPr>
          <p:cNvPr id="7" name="TextBox 6">
            <a:extLst>
              <a:ext uri="{FF2B5EF4-FFF2-40B4-BE49-F238E27FC236}">
                <a16:creationId xmlns:a16="http://schemas.microsoft.com/office/drawing/2014/main" id="{E431806B-F40E-4429-9205-866BDAF89B4F}"/>
              </a:ext>
            </a:extLst>
          </p:cNvPr>
          <p:cNvSpPr txBox="1"/>
          <p:nvPr/>
        </p:nvSpPr>
        <p:spPr>
          <a:xfrm>
            <a:off x="762000" y="5683210"/>
            <a:ext cx="10668000"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A1816"/>
                </a:solidFill>
                <a:effectLst/>
                <a:latin typeface="Oracle Sans" panose="020B0503020204020204" pitchFamily="34" charset="0"/>
              </a:rPr>
              <a:t>This is an image of the Path report as accessed from the complete conversations: the report is filtered by the intent selected in the Intents report and by the Completed outcome.</a:t>
            </a:r>
            <a:br>
              <a:rPr kumimoji="0" lang="en-US" sz="1800" b="0" i="0" u="none" strike="noStrike" kern="1200" cap="none" spc="0" normalizeH="0" baseline="0" noProof="0" dirty="0">
                <a:ln>
                  <a:noFill/>
                </a:ln>
                <a:solidFill>
                  <a:srgbClr val="312D2A"/>
                </a:solidFill>
                <a:effectLst/>
                <a:uLnTx/>
                <a:uFillTx/>
                <a:latin typeface="Oracle Sans Tab"/>
                <a:ea typeface="+mn-ea"/>
                <a:cs typeface="+mn-cs"/>
              </a:rPr>
            </a:br>
            <a:endParaRPr kumimoji="0" lang="en-US" sz="1800" b="0" i="0" u="none" strike="noStrike" kern="1200" cap="none" spc="0" normalizeH="0" baseline="0" noProof="0" dirty="0">
              <a:ln>
                <a:noFill/>
              </a:ln>
              <a:solidFill>
                <a:srgbClr val="312D2A"/>
              </a:solidFill>
              <a:effectLst/>
              <a:uLnTx/>
              <a:uFillTx/>
              <a:latin typeface="Oracle Sans Tab"/>
              <a:ea typeface="+mn-ea"/>
              <a:cs typeface="+mn-cs"/>
            </a:endParaRPr>
          </a:p>
        </p:txBody>
      </p:sp>
      <p:sp>
        <p:nvSpPr>
          <p:cNvPr id="9" name="Title 1">
            <a:extLst>
              <a:ext uri="{FF2B5EF4-FFF2-40B4-BE49-F238E27FC236}">
                <a16:creationId xmlns:a16="http://schemas.microsoft.com/office/drawing/2014/main" id="{5B3DAEFA-DF37-490F-80DF-E635FE3E0F9C}"/>
              </a:ext>
            </a:extLst>
          </p:cNvPr>
          <p:cNvSpPr txBox="1">
            <a:spLocks/>
          </p:cNvSpPr>
          <p:nvPr/>
        </p:nvSpPr>
        <p:spPr>
          <a:xfrm>
            <a:off x="1304925" y="490174"/>
            <a:ext cx="8701708" cy="361950"/>
          </a:xfrm>
          <a:prstGeom prst="rect">
            <a:avLst/>
          </a:prstGeom>
          <a:noFill/>
          <a:ln>
            <a:noFill/>
          </a:ln>
          <a:effectLst>
            <a:outerShdw blurRad="44450" dist="27940" dir="5400000" algn="ctr">
              <a:srgbClr val="000000">
                <a:alpha val="32000"/>
              </a:srgbClr>
            </a:outerShdw>
          </a:effectLst>
        </p:spPr>
        <p:txBody>
          <a:bodyPr vert="horz" wrap="square" lIns="0" tIns="0" rIns="0" bIns="0" rtlCol="0" anchor="b">
            <a:noAutofit/>
          </a:bodyPr>
          <a:lstStyle>
            <a:lvl1pPr algn="l" defTabSz="914400" rtl="0" eaLnBrk="1" latinLnBrk="0" hangingPunct="1">
              <a:lnSpc>
                <a:spcPct val="95000"/>
              </a:lnSpc>
              <a:spcBef>
                <a:spcPct val="0"/>
              </a:spcBef>
              <a:buNone/>
              <a:defRPr lang="en-US" sz="4000" b="0" i="0" kern="1200" baseline="0" dirty="0">
                <a:solidFill>
                  <a:schemeClr val="tx1"/>
                </a:solidFill>
                <a:latin typeface="+mj-lt"/>
                <a:ea typeface="+mn-ea"/>
                <a:cs typeface="+mj-cs"/>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r>
              <a:rPr lang="en-US" sz="3200" b="1" dirty="0">
                <a:solidFill>
                  <a:srgbClr val="312D2A"/>
                </a:solidFill>
                <a:latin typeface="Oracle Sans Tab"/>
              </a:rPr>
              <a:t>Complete Conversations View Path Report</a:t>
            </a:r>
            <a:endParaRPr kumimoji="0" lang="en-US" sz="3200" b="1" i="0" u="none" strike="noStrike" kern="1200" cap="none" spc="0" normalizeH="0" baseline="0" noProof="0" dirty="0">
              <a:ln>
                <a:noFill/>
              </a:ln>
              <a:solidFill>
                <a:srgbClr val="312D2A"/>
              </a:solidFill>
              <a:effectLst/>
              <a:uLnTx/>
              <a:uFillTx/>
              <a:latin typeface="Oracle Sans Tab"/>
              <a:ea typeface="+mn-ea"/>
              <a:cs typeface="+mj-cs"/>
            </a:endParaRPr>
          </a:p>
        </p:txBody>
      </p:sp>
      <p:pic>
        <p:nvPicPr>
          <p:cNvPr id="24578" name="Picture 2">
            <a:extLst>
              <a:ext uri="{FF2B5EF4-FFF2-40B4-BE49-F238E27FC236}">
                <a16:creationId xmlns:a16="http://schemas.microsoft.com/office/drawing/2014/main" id="{B49D686C-E979-4E49-8555-8F50C1651E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880" y="1135511"/>
            <a:ext cx="10363200" cy="41493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7496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D31701-8267-4AA6-ADE7-D091F6FF0C3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900" b="0" i="0" u="none" strike="noStrike" kern="1200" cap="none" spc="0" normalizeH="0" baseline="0" noProof="0" smtClean="0">
                <a:ln>
                  <a:noFill/>
                </a:ln>
                <a:solidFill>
                  <a:srgbClr val="8B8580"/>
                </a:solidFill>
                <a:effectLst/>
                <a:uLnTx/>
                <a:uFillTx/>
                <a:latin typeface="Oracle Sans T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en-US" sz="900" b="0" i="0" u="none" strike="noStrike" kern="1200" cap="none" spc="0" normalizeH="0" baseline="0" noProof="0" dirty="0">
              <a:ln>
                <a:noFill/>
              </a:ln>
              <a:solidFill>
                <a:srgbClr val="8B8580"/>
              </a:solidFill>
              <a:effectLst/>
              <a:uLnTx/>
              <a:uFillTx/>
              <a:latin typeface="Oracle Sans Tab"/>
              <a:ea typeface="+mn-ea"/>
              <a:cs typeface="+mn-cs"/>
            </a:endParaRPr>
          </a:p>
        </p:txBody>
      </p:sp>
      <p:sp>
        <p:nvSpPr>
          <p:cNvPr id="15" name="Rectangle 14">
            <a:extLst>
              <a:ext uri="{FF2B5EF4-FFF2-40B4-BE49-F238E27FC236}">
                <a16:creationId xmlns:a16="http://schemas.microsoft.com/office/drawing/2014/main" id="{298F8133-D583-44CC-84FE-4DCC51E30671}"/>
              </a:ext>
            </a:extLst>
          </p:cNvPr>
          <p:cNvSpPr/>
          <p:nvPr>
            <p:custDataLst>
              <p:tags r:id="rId1"/>
            </p:custDataLst>
          </p:nvPr>
        </p:nvSpPr>
        <p:spPr bwMode="gray">
          <a:xfrm>
            <a:off x="5140308" y="821186"/>
            <a:ext cx="8167919" cy="4319312"/>
          </a:xfrm>
          <a:prstGeom prst="rect">
            <a:avLst/>
          </a:prstGeom>
          <a:noFill/>
          <a:ln w="190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Oracle Sans Tab"/>
              <a:ea typeface="+mn-ea"/>
              <a:cs typeface="+mn-cs"/>
            </a:endParaRPr>
          </a:p>
        </p:txBody>
      </p:sp>
      <p:sp>
        <p:nvSpPr>
          <p:cNvPr id="7" name="TextBox 6">
            <a:extLst>
              <a:ext uri="{FF2B5EF4-FFF2-40B4-BE49-F238E27FC236}">
                <a16:creationId xmlns:a16="http://schemas.microsoft.com/office/drawing/2014/main" id="{E431806B-F40E-4429-9205-866BDAF89B4F}"/>
              </a:ext>
            </a:extLst>
          </p:cNvPr>
          <p:cNvSpPr txBox="1"/>
          <p:nvPr/>
        </p:nvSpPr>
        <p:spPr>
          <a:xfrm>
            <a:off x="933450" y="5073605"/>
            <a:ext cx="10125075"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A1816"/>
                </a:solidFill>
                <a:effectLst/>
                <a:latin typeface="Oracle Sans" panose="020B0503020204020204" pitchFamily="34" charset="0"/>
              </a:rPr>
              <a:t>Conversations that users didn't complete, because they abandoned the skill, or couldn't complete because of system-level errors, timeouts, or flaws in the skill's design.</a:t>
            </a:r>
            <a:br>
              <a:rPr kumimoji="0" lang="en-US" sz="1800" b="0" i="0" u="none" strike="noStrike" kern="1200" cap="none" spc="0" normalizeH="0" baseline="0" noProof="0" dirty="0">
                <a:ln>
                  <a:noFill/>
                </a:ln>
                <a:solidFill>
                  <a:srgbClr val="312D2A"/>
                </a:solidFill>
                <a:effectLst/>
                <a:uLnTx/>
                <a:uFillTx/>
                <a:latin typeface="Oracle Sans Tab"/>
                <a:ea typeface="+mn-ea"/>
                <a:cs typeface="+mn-cs"/>
              </a:rPr>
            </a:br>
            <a:endParaRPr kumimoji="0" lang="en-US" sz="1800" b="0" i="0" u="none" strike="noStrike" kern="1200" cap="none" spc="0" normalizeH="0" baseline="0" noProof="0" dirty="0">
              <a:ln>
                <a:noFill/>
              </a:ln>
              <a:solidFill>
                <a:srgbClr val="312D2A"/>
              </a:solidFill>
              <a:effectLst/>
              <a:uLnTx/>
              <a:uFillTx/>
              <a:latin typeface="Oracle Sans Tab"/>
              <a:ea typeface="+mn-ea"/>
              <a:cs typeface="+mn-cs"/>
            </a:endParaRPr>
          </a:p>
        </p:txBody>
      </p:sp>
      <p:sp>
        <p:nvSpPr>
          <p:cNvPr id="9" name="Title 1">
            <a:extLst>
              <a:ext uri="{FF2B5EF4-FFF2-40B4-BE49-F238E27FC236}">
                <a16:creationId xmlns:a16="http://schemas.microsoft.com/office/drawing/2014/main" id="{5B3DAEFA-DF37-490F-80DF-E635FE3E0F9C}"/>
              </a:ext>
            </a:extLst>
          </p:cNvPr>
          <p:cNvSpPr txBox="1">
            <a:spLocks/>
          </p:cNvSpPr>
          <p:nvPr/>
        </p:nvSpPr>
        <p:spPr>
          <a:xfrm>
            <a:off x="1747217" y="442412"/>
            <a:ext cx="7634907" cy="361950"/>
          </a:xfrm>
          <a:prstGeom prst="rect">
            <a:avLst/>
          </a:prstGeom>
          <a:noFill/>
          <a:ln>
            <a:noFill/>
          </a:ln>
          <a:effectLst>
            <a:outerShdw blurRad="44450" dist="27940" dir="5400000" algn="ctr">
              <a:srgbClr val="000000">
                <a:alpha val="32000"/>
              </a:srgbClr>
            </a:outerShdw>
          </a:effectLst>
        </p:spPr>
        <p:txBody>
          <a:bodyPr vert="horz" wrap="square" lIns="0" tIns="0" rIns="0" bIns="0" rtlCol="0" anchor="b">
            <a:noAutofit/>
          </a:bodyPr>
          <a:lstStyle>
            <a:lvl1pPr algn="l" defTabSz="914400" rtl="0" eaLnBrk="1" latinLnBrk="0" hangingPunct="1">
              <a:lnSpc>
                <a:spcPct val="95000"/>
              </a:lnSpc>
              <a:spcBef>
                <a:spcPct val="0"/>
              </a:spcBef>
              <a:buNone/>
              <a:defRPr lang="en-US" sz="4000" b="0" i="0" kern="1200" baseline="0" dirty="0">
                <a:solidFill>
                  <a:schemeClr val="tx1"/>
                </a:solidFill>
                <a:latin typeface="+mj-lt"/>
                <a:ea typeface="+mn-ea"/>
                <a:cs typeface="+mj-cs"/>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312D2A"/>
                </a:solidFill>
                <a:effectLst/>
                <a:uLnTx/>
                <a:uFillTx/>
                <a:latin typeface="Oracle Sans Tab"/>
                <a:ea typeface="+mn-ea"/>
                <a:cs typeface="+mj-cs"/>
              </a:rPr>
              <a:t>Incomplete Conversations Report</a:t>
            </a:r>
          </a:p>
        </p:txBody>
      </p:sp>
      <p:pic>
        <p:nvPicPr>
          <p:cNvPr id="11266" name="Picture 2">
            <a:extLst>
              <a:ext uri="{FF2B5EF4-FFF2-40B4-BE49-F238E27FC236}">
                <a16:creationId xmlns:a16="http://schemas.microsoft.com/office/drawing/2014/main" id="{B2332601-DF5E-43AD-BCA6-5BBEE53638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7760" y="1177442"/>
            <a:ext cx="9317264" cy="3606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8131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D31701-8267-4AA6-ADE7-D091F6FF0C3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900" b="0" i="0" u="none" strike="noStrike" kern="1200" cap="none" spc="0" normalizeH="0" baseline="0" noProof="0" smtClean="0">
                <a:ln>
                  <a:noFill/>
                </a:ln>
                <a:solidFill>
                  <a:srgbClr val="8B8580"/>
                </a:solidFill>
                <a:effectLst/>
                <a:uLnTx/>
                <a:uFillTx/>
                <a:latin typeface="Oracle Sans T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a:t>
            </a:fld>
            <a:endParaRPr kumimoji="0" lang="en-US" sz="900" b="0" i="0" u="none" strike="noStrike" kern="1200" cap="none" spc="0" normalizeH="0" baseline="0" noProof="0" dirty="0">
              <a:ln>
                <a:noFill/>
              </a:ln>
              <a:solidFill>
                <a:srgbClr val="8B8580"/>
              </a:solidFill>
              <a:effectLst/>
              <a:uLnTx/>
              <a:uFillTx/>
              <a:latin typeface="Oracle Sans Tab"/>
              <a:ea typeface="+mn-ea"/>
              <a:cs typeface="+mn-cs"/>
            </a:endParaRPr>
          </a:p>
        </p:txBody>
      </p:sp>
      <p:sp>
        <p:nvSpPr>
          <p:cNvPr id="15" name="Rectangle 14">
            <a:extLst>
              <a:ext uri="{FF2B5EF4-FFF2-40B4-BE49-F238E27FC236}">
                <a16:creationId xmlns:a16="http://schemas.microsoft.com/office/drawing/2014/main" id="{298F8133-D583-44CC-84FE-4DCC51E30671}"/>
              </a:ext>
            </a:extLst>
          </p:cNvPr>
          <p:cNvSpPr/>
          <p:nvPr>
            <p:custDataLst>
              <p:tags r:id="rId1"/>
            </p:custDataLst>
          </p:nvPr>
        </p:nvSpPr>
        <p:spPr bwMode="gray">
          <a:xfrm>
            <a:off x="5140308" y="821186"/>
            <a:ext cx="8167919" cy="4319312"/>
          </a:xfrm>
          <a:prstGeom prst="rect">
            <a:avLst/>
          </a:prstGeom>
          <a:noFill/>
          <a:ln w="190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Oracle Sans Tab"/>
              <a:ea typeface="+mn-ea"/>
              <a:cs typeface="+mn-cs"/>
            </a:endParaRPr>
          </a:p>
        </p:txBody>
      </p:sp>
      <p:sp>
        <p:nvSpPr>
          <p:cNvPr id="7" name="TextBox 6">
            <a:extLst>
              <a:ext uri="{FF2B5EF4-FFF2-40B4-BE49-F238E27FC236}">
                <a16:creationId xmlns:a16="http://schemas.microsoft.com/office/drawing/2014/main" id="{E431806B-F40E-4429-9205-866BDAF89B4F}"/>
              </a:ext>
            </a:extLst>
          </p:cNvPr>
          <p:cNvSpPr txBox="1"/>
          <p:nvPr/>
        </p:nvSpPr>
        <p:spPr>
          <a:xfrm>
            <a:off x="1032510" y="5471510"/>
            <a:ext cx="10668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A1816"/>
                </a:solidFill>
                <a:effectLst/>
                <a:latin typeface="Oracle Sans" panose="020B0503020204020204" pitchFamily="34" charset="0"/>
              </a:rPr>
              <a:t>For the incomplete conversations, you can identify the states along the intent's execution path where these conversations ended using the Incomplete States horizontal bar chart. </a:t>
            </a:r>
            <a:endParaRPr kumimoji="0" lang="en-US" sz="1800" b="0" i="0" u="none" strike="noStrike" kern="1200" cap="none" spc="0" normalizeH="0" baseline="0" noProof="0" dirty="0">
              <a:ln>
                <a:noFill/>
              </a:ln>
              <a:solidFill>
                <a:srgbClr val="312D2A"/>
              </a:solidFill>
              <a:effectLst/>
              <a:uLnTx/>
              <a:uFillTx/>
              <a:latin typeface="Oracle Sans Tab"/>
              <a:ea typeface="+mn-ea"/>
              <a:cs typeface="+mn-cs"/>
            </a:endParaRPr>
          </a:p>
        </p:txBody>
      </p:sp>
      <p:sp>
        <p:nvSpPr>
          <p:cNvPr id="9" name="Title 1">
            <a:extLst>
              <a:ext uri="{FF2B5EF4-FFF2-40B4-BE49-F238E27FC236}">
                <a16:creationId xmlns:a16="http://schemas.microsoft.com/office/drawing/2014/main" id="{5B3DAEFA-DF37-490F-80DF-E635FE3E0F9C}"/>
              </a:ext>
            </a:extLst>
          </p:cNvPr>
          <p:cNvSpPr txBox="1">
            <a:spLocks/>
          </p:cNvSpPr>
          <p:nvPr/>
        </p:nvSpPr>
        <p:spPr>
          <a:xfrm>
            <a:off x="1304925" y="490174"/>
            <a:ext cx="8701708" cy="361950"/>
          </a:xfrm>
          <a:prstGeom prst="rect">
            <a:avLst/>
          </a:prstGeom>
          <a:noFill/>
          <a:ln>
            <a:noFill/>
          </a:ln>
          <a:effectLst>
            <a:outerShdw blurRad="44450" dist="27940" dir="5400000" algn="ctr">
              <a:srgbClr val="000000">
                <a:alpha val="32000"/>
              </a:srgbClr>
            </a:outerShdw>
          </a:effectLst>
        </p:spPr>
        <p:txBody>
          <a:bodyPr vert="horz" wrap="square" lIns="0" tIns="0" rIns="0" bIns="0" rtlCol="0" anchor="b">
            <a:noAutofit/>
          </a:bodyPr>
          <a:lstStyle>
            <a:lvl1pPr algn="l" defTabSz="914400" rtl="0" eaLnBrk="1" latinLnBrk="0" hangingPunct="1">
              <a:lnSpc>
                <a:spcPct val="95000"/>
              </a:lnSpc>
              <a:spcBef>
                <a:spcPct val="0"/>
              </a:spcBef>
              <a:buNone/>
              <a:defRPr lang="en-US" sz="4000" b="0" i="0" kern="1200" baseline="0" dirty="0">
                <a:solidFill>
                  <a:schemeClr val="tx1"/>
                </a:solidFill>
                <a:latin typeface="+mj-lt"/>
                <a:ea typeface="+mn-ea"/>
                <a:cs typeface="+mj-cs"/>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r>
              <a:rPr lang="en-US" sz="3200" b="1" dirty="0">
                <a:solidFill>
                  <a:srgbClr val="312D2A"/>
                </a:solidFill>
                <a:latin typeface="Oracle Sans Tab"/>
              </a:rPr>
              <a:t>Incomplete Paths Report</a:t>
            </a:r>
            <a:endParaRPr kumimoji="0" lang="en-US" sz="3200" b="1" i="0" u="none" strike="noStrike" kern="1200" cap="none" spc="0" normalizeH="0" baseline="0" noProof="0" dirty="0">
              <a:ln>
                <a:noFill/>
              </a:ln>
              <a:solidFill>
                <a:srgbClr val="312D2A"/>
              </a:solidFill>
              <a:effectLst/>
              <a:uLnTx/>
              <a:uFillTx/>
              <a:latin typeface="Oracle Sans Tab"/>
              <a:ea typeface="+mn-ea"/>
              <a:cs typeface="+mj-cs"/>
            </a:endParaRPr>
          </a:p>
        </p:txBody>
      </p:sp>
      <p:pic>
        <p:nvPicPr>
          <p:cNvPr id="26626" name="Picture 2">
            <a:extLst>
              <a:ext uri="{FF2B5EF4-FFF2-40B4-BE49-F238E27FC236}">
                <a16:creationId xmlns:a16="http://schemas.microsoft.com/office/drawing/2014/main" id="{9F968580-B665-4D27-8733-142E98F214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7760" y="1183136"/>
            <a:ext cx="9782175" cy="35387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652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D31701-8267-4AA6-ADE7-D091F6FF0C3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900" b="0" i="0" u="none" strike="noStrike" kern="1200" cap="none" spc="0" normalizeH="0" baseline="0" noProof="0" smtClean="0">
                <a:ln>
                  <a:noFill/>
                </a:ln>
                <a:solidFill>
                  <a:srgbClr val="8B8580"/>
                </a:solidFill>
                <a:effectLst/>
                <a:uLnTx/>
                <a:uFillTx/>
                <a:latin typeface="Oracle Sans T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a:t>
            </a:fld>
            <a:endParaRPr kumimoji="0" lang="en-US" sz="900" b="0" i="0" u="none" strike="noStrike" kern="1200" cap="none" spc="0" normalizeH="0" baseline="0" noProof="0" dirty="0">
              <a:ln>
                <a:noFill/>
              </a:ln>
              <a:solidFill>
                <a:srgbClr val="8B8580"/>
              </a:solidFill>
              <a:effectLst/>
              <a:uLnTx/>
              <a:uFillTx/>
              <a:latin typeface="Oracle Sans Tab"/>
              <a:ea typeface="+mn-ea"/>
              <a:cs typeface="+mn-cs"/>
            </a:endParaRPr>
          </a:p>
        </p:txBody>
      </p:sp>
      <p:sp>
        <p:nvSpPr>
          <p:cNvPr id="15" name="Rectangle 14">
            <a:extLst>
              <a:ext uri="{FF2B5EF4-FFF2-40B4-BE49-F238E27FC236}">
                <a16:creationId xmlns:a16="http://schemas.microsoft.com/office/drawing/2014/main" id="{298F8133-D583-44CC-84FE-4DCC51E30671}"/>
              </a:ext>
            </a:extLst>
          </p:cNvPr>
          <p:cNvSpPr/>
          <p:nvPr>
            <p:custDataLst>
              <p:tags r:id="rId1"/>
            </p:custDataLst>
          </p:nvPr>
        </p:nvSpPr>
        <p:spPr bwMode="gray">
          <a:xfrm>
            <a:off x="5140308" y="821186"/>
            <a:ext cx="8167919" cy="4319312"/>
          </a:xfrm>
          <a:prstGeom prst="rect">
            <a:avLst/>
          </a:prstGeom>
          <a:noFill/>
          <a:ln w="190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Oracle Sans Tab"/>
              <a:ea typeface="+mn-ea"/>
              <a:cs typeface="+mn-cs"/>
            </a:endParaRPr>
          </a:p>
        </p:txBody>
      </p:sp>
      <p:sp>
        <p:nvSpPr>
          <p:cNvPr id="7" name="TextBox 6">
            <a:extLst>
              <a:ext uri="{FF2B5EF4-FFF2-40B4-BE49-F238E27FC236}">
                <a16:creationId xmlns:a16="http://schemas.microsoft.com/office/drawing/2014/main" id="{E431806B-F40E-4429-9205-866BDAF89B4F}"/>
              </a:ext>
            </a:extLst>
          </p:cNvPr>
          <p:cNvSpPr txBox="1"/>
          <p:nvPr/>
        </p:nvSpPr>
        <p:spPr>
          <a:xfrm>
            <a:off x="762000" y="5683210"/>
            <a:ext cx="10668000"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A1816"/>
                </a:solidFill>
                <a:effectLst/>
                <a:latin typeface="Oracle Sans" panose="020B0503020204020204" pitchFamily="34" charset="0"/>
              </a:rPr>
              <a:t>This Path report is accessed from the incomplete conversations: the report is filtered by the intent selected in the Intents report and by the incomplete outcome.</a:t>
            </a:r>
            <a:br>
              <a:rPr kumimoji="0" lang="en-US" sz="1800" b="0" i="0" u="none" strike="noStrike" kern="1200" cap="none" spc="0" normalizeH="0" baseline="0" noProof="0" dirty="0">
                <a:ln>
                  <a:noFill/>
                </a:ln>
                <a:solidFill>
                  <a:srgbClr val="312D2A"/>
                </a:solidFill>
                <a:effectLst/>
                <a:uLnTx/>
                <a:uFillTx/>
                <a:latin typeface="Oracle Sans Tab"/>
                <a:ea typeface="+mn-ea"/>
                <a:cs typeface="+mn-cs"/>
              </a:rPr>
            </a:br>
            <a:endParaRPr kumimoji="0" lang="en-US" sz="1800" b="0" i="0" u="none" strike="noStrike" kern="1200" cap="none" spc="0" normalizeH="0" baseline="0" noProof="0" dirty="0">
              <a:ln>
                <a:noFill/>
              </a:ln>
              <a:solidFill>
                <a:srgbClr val="312D2A"/>
              </a:solidFill>
              <a:effectLst/>
              <a:uLnTx/>
              <a:uFillTx/>
              <a:latin typeface="Oracle Sans Tab"/>
              <a:ea typeface="+mn-ea"/>
              <a:cs typeface="+mn-cs"/>
            </a:endParaRPr>
          </a:p>
        </p:txBody>
      </p:sp>
      <p:sp>
        <p:nvSpPr>
          <p:cNvPr id="9" name="Title 1">
            <a:extLst>
              <a:ext uri="{FF2B5EF4-FFF2-40B4-BE49-F238E27FC236}">
                <a16:creationId xmlns:a16="http://schemas.microsoft.com/office/drawing/2014/main" id="{5B3DAEFA-DF37-490F-80DF-E635FE3E0F9C}"/>
              </a:ext>
            </a:extLst>
          </p:cNvPr>
          <p:cNvSpPr txBox="1">
            <a:spLocks/>
          </p:cNvSpPr>
          <p:nvPr/>
        </p:nvSpPr>
        <p:spPr>
          <a:xfrm>
            <a:off x="1304925" y="490174"/>
            <a:ext cx="8701708" cy="361950"/>
          </a:xfrm>
          <a:prstGeom prst="rect">
            <a:avLst/>
          </a:prstGeom>
          <a:noFill/>
          <a:ln>
            <a:noFill/>
          </a:ln>
          <a:effectLst>
            <a:outerShdw blurRad="44450" dist="27940" dir="5400000" algn="ctr">
              <a:srgbClr val="000000">
                <a:alpha val="32000"/>
              </a:srgbClr>
            </a:outerShdw>
          </a:effectLst>
        </p:spPr>
        <p:txBody>
          <a:bodyPr vert="horz" wrap="square" lIns="0" tIns="0" rIns="0" bIns="0" rtlCol="0" anchor="b">
            <a:noAutofit/>
          </a:bodyPr>
          <a:lstStyle>
            <a:lvl1pPr algn="l" defTabSz="914400" rtl="0" eaLnBrk="1" latinLnBrk="0" hangingPunct="1">
              <a:lnSpc>
                <a:spcPct val="95000"/>
              </a:lnSpc>
              <a:spcBef>
                <a:spcPct val="0"/>
              </a:spcBef>
              <a:buNone/>
              <a:defRPr lang="en-US" sz="4000" b="0" i="0" kern="1200" baseline="0" dirty="0">
                <a:solidFill>
                  <a:schemeClr val="tx1"/>
                </a:solidFill>
                <a:latin typeface="+mj-lt"/>
                <a:ea typeface="+mn-ea"/>
                <a:cs typeface="+mj-cs"/>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r>
              <a:rPr lang="en-US" sz="3200" b="1" dirty="0">
                <a:solidFill>
                  <a:srgbClr val="312D2A"/>
                </a:solidFill>
                <a:latin typeface="Oracle Sans Tab"/>
              </a:rPr>
              <a:t>Incomplete Conversations View Path Report</a:t>
            </a:r>
            <a:endParaRPr kumimoji="0" lang="en-US" sz="3200" b="1" i="0" u="none" strike="noStrike" kern="1200" cap="none" spc="0" normalizeH="0" baseline="0" noProof="0" dirty="0">
              <a:ln>
                <a:noFill/>
              </a:ln>
              <a:solidFill>
                <a:srgbClr val="312D2A"/>
              </a:solidFill>
              <a:effectLst/>
              <a:uLnTx/>
              <a:uFillTx/>
              <a:latin typeface="Oracle Sans Tab"/>
              <a:ea typeface="+mn-ea"/>
              <a:cs typeface="+mj-cs"/>
            </a:endParaRPr>
          </a:p>
        </p:txBody>
      </p:sp>
      <p:pic>
        <p:nvPicPr>
          <p:cNvPr id="27650" name="Picture 2">
            <a:extLst>
              <a:ext uri="{FF2B5EF4-FFF2-40B4-BE49-F238E27FC236}">
                <a16:creationId xmlns:a16="http://schemas.microsoft.com/office/drawing/2014/main" id="{AA4F65EE-27B1-4F3F-BBF3-E108865495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4925" y="1167112"/>
            <a:ext cx="8343900" cy="42447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5257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D31701-8267-4AA6-ADE7-D091F6FF0C3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900" b="0" i="0" u="none" strike="noStrike" kern="1200" cap="none" spc="0" normalizeH="0" baseline="0" noProof="0" smtClean="0">
                <a:ln>
                  <a:noFill/>
                </a:ln>
                <a:solidFill>
                  <a:srgbClr val="8B8580"/>
                </a:solidFill>
                <a:effectLst/>
                <a:uLnTx/>
                <a:uFillTx/>
                <a:latin typeface="Oracle Sans T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a:t>
            </a:fld>
            <a:endParaRPr kumimoji="0" lang="en-US" sz="900" b="0" i="0" u="none" strike="noStrike" kern="1200" cap="none" spc="0" normalizeH="0" baseline="0" noProof="0" dirty="0">
              <a:ln>
                <a:noFill/>
              </a:ln>
              <a:solidFill>
                <a:srgbClr val="8B8580"/>
              </a:solidFill>
              <a:effectLst/>
              <a:uLnTx/>
              <a:uFillTx/>
              <a:latin typeface="Oracle Sans Tab"/>
              <a:ea typeface="+mn-ea"/>
              <a:cs typeface="+mn-cs"/>
            </a:endParaRPr>
          </a:p>
        </p:txBody>
      </p:sp>
      <p:sp>
        <p:nvSpPr>
          <p:cNvPr id="15" name="Rectangle 14">
            <a:extLst>
              <a:ext uri="{FF2B5EF4-FFF2-40B4-BE49-F238E27FC236}">
                <a16:creationId xmlns:a16="http://schemas.microsoft.com/office/drawing/2014/main" id="{298F8133-D583-44CC-84FE-4DCC51E30671}"/>
              </a:ext>
            </a:extLst>
          </p:cNvPr>
          <p:cNvSpPr/>
          <p:nvPr>
            <p:custDataLst>
              <p:tags r:id="rId1"/>
            </p:custDataLst>
          </p:nvPr>
        </p:nvSpPr>
        <p:spPr bwMode="gray">
          <a:xfrm>
            <a:off x="5140308" y="821186"/>
            <a:ext cx="8167919" cy="4319312"/>
          </a:xfrm>
          <a:prstGeom prst="rect">
            <a:avLst/>
          </a:prstGeom>
          <a:noFill/>
          <a:ln w="190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Oracle Sans Tab"/>
              <a:ea typeface="+mn-ea"/>
              <a:cs typeface="+mn-cs"/>
            </a:endParaRPr>
          </a:p>
        </p:txBody>
      </p:sp>
      <p:sp>
        <p:nvSpPr>
          <p:cNvPr id="7" name="TextBox 6">
            <a:extLst>
              <a:ext uri="{FF2B5EF4-FFF2-40B4-BE49-F238E27FC236}">
                <a16:creationId xmlns:a16="http://schemas.microsoft.com/office/drawing/2014/main" id="{E431806B-F40E-4429-9205-866BDAF89B4F}"/>
              </a:ext>
            </a:extLst>
          </p:cNvPr>
          <p:cNvSpPr txBox="1"/>
          <p:nvPr/>
        </p:nvSpPr>
        <p:spPr>
          <a:xfrm>
            <a:off x="1182586" y="4925372"/>
            <a:ext cx="9272469"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A1816"/>
                </a:solidFill>
                <a:effectLst/>
                <a:latin typeface="Oracle Sans" panose="020B0503020204020204" pitchFamily="34" charset="0"/>
              </a:rPr>
              <a:t>The Languages chart is found in the overview page for digital assistant-level Insights. It is a stacked bar chart. The Y axis is the number of Conversation. The X axis are bars for each skill. The bars are segmented by language.</a:t>
            </a:r>
            <a:br>
              <a:rPr kumimoji="0" lang="en-US" sz="1800" b="0" i="0" u="none" strike="noStrike" kern="1200" cap="none" spc="0" normalizeH="0" baseline="0" noProof="0" dirty="0">
                <a:ln>
                  <a:noFill/>
                </a:ln>
                <a:solidFill>
                  <a:srgbClr val="312D2A"/>
                </a:solidFill>
                <a:effectLst/>
                <a:uLnTx/>
                <a:uFillTx/>
                <a:latin typeface="Oracle Sans Tab"/>
                <a:ea typeface="+mn-ea"/>
                <a:cs typeface="+mn-cs"/>
              </a:rPr>
            </a:br>
            <a:endParaRPr kumimoji="0" lang="en-US" sz="1800" b="0" i="0" u="none" strike="noStrike" kern="1200" cap="none" spc="0" normalizeH="0" baseline="0" noProof="0" dirty="0">
              <a:ln>
                <a:noFill/>
              </a:ln>
              <a:solidFill>
                <a:srgbClr val="312D2A"/>
              </a:solidFill>
              <a:effectLst/>
              <a:uLnTx/>
              <a:uFillTx/>
              <a:latin typeface="Oracle Sans Tab"/>
              <a:ea typeface="+mn-ea"/>
              <a:cs typeface="+mn-cs"/>
            </a:endParaRPr>
          </a:p>
        </p:txBody>
      </p:sp>
      <p:sp>
        <p:nvSpPr>
          <p:cNvPr id="9" name="Title 1">
            <a:extLst>
              <a:ext uri="{FF2B5EF4-FFF2-40B4-BE49-F238E27FC236}">
                <a16:creationId xmlns:a16="http://schemas.microsoft.com/office/drawing/2014/main" id="{5B3DAEFA-DF37-490F-80DF-E635FE3E0F9C}"/>
              </a:ext>
            </a:extLst>
          </p:cNvPr>
          <p:cNvSpPr txBox="1">
            <a:spLocks/>
          </p:cNvSpPr>
          <p:nvPr/>
        </p:nvSpPr>
        <p:spPr>
          <a:xfrm>
            <a:off x="1747217" y="442412"/>
            <a:ext cx="7634907" cy="361950"/>
          </a:xfrm>
          <a:prstGeom prst="rect">
            <a:avLst/>
          </a:prstGeom>
          <a:noFill/>
          <a:ln>
            <a:noFill/>
          </a:ln>
          <a:effectLst>
            <a:outerShdw blurRad="44450" dist="27940" dir="5400000" algn="ctr">
              <a:srgbClr val="000000">
                <a:alpha val="32000"/>
              </a:srgbClr>
            </a:outerShdw>
          </a:effectLst>
        </p:spPr>
        <p:txBody>
          <a:bodyPr vert="horz" wrap="square" lIns="0" tIns="0" rIns="0" bIns="0" rtlCol="0" anchor="b">
            <a:noAutofit/>
          </a:bodyPr>
          <a:lstStyle>
            <a:lvl1pPr algn="l" defTabSz="914400" rtl="0" eaLnBrk="1" latinLnBrk="0" hangingPunct="1">
              <a:lnSpc>
                <a:spcPct val="95000"/>
              </a:lnSpc>
              <a:spcBef>
                <a:spcPct val="0"/>
              </a:spcBef>
              <a:buNone/>
              <a:defRPr lang="en-US" sz="4000" b="0" i="0" kern="1200" baseline="0" dirty="0">
                <a:solidFill>
                  <a:schemeClr val="tx1"/>
                </a:solidFill>
                <a:latin typeface="+mj-lt"/>
                <a:ea typeface="+mn-ea"/>
                <a:cs typeface="+mj-cs"/>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312D2A"/>
                </a:solidFill>
                <a:effectLst/>
                <a:uLnTx/>
                <a:uFillTx/>
                <a:latin typeface="Oracle Sans Tab"/>
                <a:ea typeface="+mn-ea"/>
                <a:cs typeface="+mj-cs"/>
              </a:rPr>
              <a:t>Languages Report</a:t>
            </a:r>
          </a:p>
        </p:txBody>
      </p:sp>
      <p:pic>
        <p:nvPicPr>
          <p:cNvPr id="4" name="Picture 3">
            <a:extLst>
              <a:ext uri="{FF2B5EF4-FFF2-40B4-BE49-F238E27FC236}">
                <a16:creationId xmlns:a16="http://schemas.microsoft.com/office/drawing/2014/main" id="{C8B7221B-07F3-488D-B511-3E80620D0050}"/>
              </a:ext>
            </a:extLst>
          </p:cNvPr>
          <p:cNvPicPr>
            <a:picLocks noChangeAspect="1"/>
          </p:cNvPicPr>
          <p:nvPr/>
        </p:nvPicPr>
        <p:blipFill>
          <a:blip r:embed="rId4"/>
          <a:stretch>
            <a:fillRect/>
          </a:stretch>
        </p:blipFill>
        <p:spPr>
          <a:xfrm>
            <a:off x="304799" y="1590899"/>
            <a:ext cx="10848975" cy="31085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49823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D31701-8267-4AA6-ADE7-D091F6FF0C3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900" b="0" i="0" u="none" strike="noStrike" kern="1200" cap="none" spc="0" normalizeH="0" baseline="0" noProof="0" smtClean="0">
                <a:ln>
                  <a:noFill/>
                </a:ln>
                <a:solidFill>
                  <a:srgbClr val="8B8580"/>
                </a:solidFill>
                <a:effectLst/>
                <a:uLnTx/>
                <a:uFillTx/>
                <a:latin typeface="Oracle Sans T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a:t>
            </a:fld>
            <a:endParaRPr kumimoji="0" lang="en-US" sz="900" b="0" i="0" u="none" strike="noStrike" kern="1200" cap="none" spc="0" normalizeH="0" baseline="0" noProof="0" dirty="0">
              <a:ln>
                <a:noFill/>
              </a:ln>
              <a:solidFill>
                <a:srgbClr val="8B8580"/>
              </a:solidFill>
              <a:effectLst/>
              <a:uLnTx/>
              <a:uFillTx/>
              <a:latin typeface="Oracle Sans Tab"/>
              <a:ea typeface="+mn-ea"/>
              <a:cs typeface="+mn-cs"/>
            </a:endParaRPr>
          </a:p>
        </p:txBody>
      </p:sp>
      <p:sp>
        <p:nvSpPr>
          <p:cNvPr id="15" name="Rectangle 14">
            <a:extLst>
              <a:ext uri="{FF2B5EF4-FFF2-40B4-BE49-F238E27FC236}">
                <a16:creationId xmlns:a16="http://schemas.microsoft.com/office/drawing/2014/main" id="{298F8133-D583-44CC-84FE-4DCC51E30671}"/>
              </a:ext>
            </a:extLst>
          </p:cNvPr>
          <p:cNvSpPr/>
          <p:nvPr>
            <p:custDataLst>
              <p:tags r:id="rId1"/>
            </p:custDataLst>
          </p:nvPr>
        </p:nvSpPr>
        <p:spPr bwMode="gray">
          <a:xfrm>
            <a:off x="5140308" y="821186"/>
            <a:ext cx="8167919" cy="4319312"/>
          </a:xfrm>
          <a:prstGeom prst="rect">
            <a:avLst/>
          </a:prstGeom>
          <a:noFill/>
          <a:ln w="190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Oracle Sans Tab"/>
              <a:ea typeface="+mn-ea"/>
              <a:cs typeface="+mn-cs"/>
            </a:endParaRPr>
          </a:p>
        </p:txBody>
      </p:sp>
      <p:sp>
        <p:nvSpPr>
          <p:cNvPr id="7" name="TextBox 6">
            <a:extLst>
              <a:ext uri="{FF2B5EF4-FFF2-40B4-BE49-F238E27FC236}">
                <a16:creationId xmlns:a16="http://schemas.microsoft.com/office/drawing/2014/main" id="{E431806B-F40E-4429-9205-866BDAF89B4F}"/>
              </a:ext>
            </a:extLst>
          </p:cNvPr>
          <p:cNvSpPr txBox="1"/>
          <p:nvPr/>
        </p:nvSpPr>
        <p:spPr>
          <a:xfrm>
            <a:off x="1182586" y="4925372"/>
            <a:ext cx="9272469"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A1816"/>
                </a:solidFill>
                <a:effectLst/>
                <a:latin typeface="Oracle Sans" panose="020B0503020204020204" pitchFamily="34" charset="0"/>
              </a:rPr>
              <a:t>On the left side is a pie chart showing the percentages of conversations that use each skill. On the right is a graph showing the number completed conversations for each skill over a period of 30 days.</a:t>
            </a:r>
            <a:br>
              <a:rPr kumimoji="0" lang="en-US" sz="1800" b="0" i="0" u="none" strike="noStrike" kern="1200" cap="none" spc="0" normalizeH="0" baseline="0" noProof="0" dirty="0">
                <a:ln>
                  <a:noFill/>
                </a:ln>
                <a:solidFill>
                  <a:srgbClr val="312D2A"/>
                </a:solidFill>
                <a:effectLst/>
                <a:uLnTx/>
                <a:uFillTx/>
                <a:latin typeface="Oracle Sans Tab"/>
                <a:ea typeface="+mn-ea"/>
                <a:cs typeface="+mn-cs"/>
              </a:rPr>
            </a:br>
            <a:endParaRPr kumimoji="0" lang="en-US" sz="1800" b="0" i="0" u="none" strike="noStrike" kern="1200" cap="none" spc="0" normalizeH="0" baseline="0" noProof="0" dirty="0">
              <a:ln>
                <a:noFill/>
              </a:ln>
              <a:solidFill>
                <a:srgbClr val="312D2A"/>
              </a:solidFill>
              <a:effectLst/>
              <a:uLnTx/>
              <a:uFillTx/>
              <a:latin typeface="Oracle Sans Tab"/>
              <a:ea typeface="+mn-ea"/>
              <a:cs typeface="+mn-cs"/>
            </a:endParaRPr>
          </a:p>
        </p:txBody>
      </p:sp>
      <p:sp>
        <p:nvSpPr>
          <p:cNvPr id="9" name="Title 1">
            <a:extLst>
              <a:ext uri="{FF2B5EF4-FFF2-40B4-BE49-F238E27FC236}">
                <a16:creationId xmlns:a16="http://schemas.microsoft.com/office/drawing/2014/main" id="{5B3DAEFA-DF37-490F-80DF-E635FE3E0F9C}"/>
              </a:ext>
            </a:extLst>
          </p:cNvPr>
          <p:cNvSpPr txBox="1">
            <a:spLocks/>
          </p:cNvSpPr>
          <p:nvPr/>
        </p:nvSpPr>
        <p:spPr>
          <a:xfrm>
            <a:off x="1747217" y="442412"/>
            <a:ext cx="7634907" cy="361950"/>
          </a:xfrm>
          <a:prstGeom prst="rect">
            <a:avLst/>
          </a:prstGeom>
          <a:noFill/>
          <a:ln>
            <a:noFill/>
          </a:ln>
          <a:effectLst>
            <a:outerShdw blurRad="44450" dist="27940" dir="5400000" algn="ctr">
              <a:srgbClr val="000000">
                <a:alpha val="32000"/>
              </a:srgbClr>
            </a:outerShdw>
          </a:effectLst>
        </p:spPr>
        <p:txBody>
          <a:bodyPr vert="horz" wrap="square" lIns="0" tIns="0" rIns="0" bIns="0" rtlCol="0" anchor="b">
            <a:noAutofit/>
          </a:bodyPr>
          <a:lstStyle>
            <a:lvl1pPr algn="l" defTabSz="914400" rtl="0" eaLnBrk="1" latinLnBrk="0" hangingPunct="1">
              <a:lnSpc>
                <a:spcPct val="95000"/>
              </a:lnSpc>
              <a:spcBef>
                <a:spcPct val="0"/>
              </a:spcBef>
              <a:buNone/>
              <a:defRPr lang="en-US" sz="4000" b="0" i="0" kern="1200" baseline="0" dirty="0">
                <a:solidFill>
                  <a:schemeClr val="tx1"/>
                </a:solidFill>
                <a:latin typeface="+mj-lt"/>
                <a:ea typeface="+mn-ea"/>
                <a:cs typeface="+mj-cs"/>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312D2A"/>
                </a:solidFill>
                <a:effectLst/>
                <a:uLnTx/>
                <a:uFillTx/>
                <a:latin typeface="Oracle Sans Tab"/>
                <a:ea typeface="+mn-ea"/>
                <a:cs typeface="+mj-cs"/>
              </a:rPr>
              <a:t>Skills Trends</a:t>
            </a:r>
          </a:p>
        </p:txBody>
      </p:sp>
      <p:pic>
        <p:nvPicPr>
          <p:cNvPr id="4098" name="Picture 2">
            <a:extLst>
              <a:ext uri="{FF2B5EF4-FFF2-40B4-BE49-F238E27FC236}">
                <a16:creationId xmlns:a16="http://schemas.microsoft.com/office/drawing/2014/main" id="{B0D87E06-017C-4AC2-99E7-C252BD42FF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880" y="1710166"/>
            <a:ext cx="9544050" cy="25413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9994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D31701-8267-4AA6-ADE7-D091F6FF0C3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900" b="0" i="0" u="none" strike="noStrike" kern="1200" cap="none" spc="0" normalizeH="0" baseline="0" noProof="0" smtClean="0">
                <a:ln>
                  <a:noFill/>
                </a:ln>
                <a:solidFill>
                  <a:srgbClr val="8B8580"/>
                </a:solidFill>
                <a:effectLst/>
                <a:uLnTx/>
                <a:uFillTx/>
                <a:latin typeface="Oracle Sans T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26</a:t>
            </a:fld>
            <a:endParaRPr kumimoji="0" lang="en-US" sz="900" b="0" i="0" u="none" strike="noStrike" kern="1200" cap="none" spc="0" normalizeH="0" baseline="0" noProof="0" dirty="0">
              <a:ln>
                <a:noFill/>
              </a:ln>
              <a:solidFill>
                <a:srgbClr val="8B8580"/>
              </a:solidFill>
              <a:effectLst/>
              <a:uLnTx/>
              <a:uFillTx/>
              <a:latin typeface="Oracle Sans Tab"/>
              <a:ea typeface="+mn-ea"/>
              <a:cs typeface="+mn-cs"/>
            </a:endParaRPr>
          </a:p>
        </p:txBody>
      </p:sp>
      <p:sp>
        <p:nvSpPr>
          <p:cNvPr id="15" name="Rectangle 14">
            <a:extLst>
              <a:ext uri="{FF2B5EF4-FFF2-40B4-BE49-F238E27FC236}">
                <a16:creationId xmlns:a16="http://schemas.microsoft.com/office/drawing/2014/main" id="{298F8133-D583-44CC-84FE-4DCC51E30671}"/>
              </a:ext>
            </a:extLst>
          </p:cNvPr>
          <p:cNvSpPr/>
          <p:nvPr>
            <p:custDataLst>
              <p:tags r:id="rId1"/>
            </p:custDataLst>
          </p:nvPr>
        </p:nvSpPr>
        <p:spPr bwMode="gray">
          <a:xfrm>
            <a:off x="5140308" y="821186"/>
            <a:ext cx="8167919" cy="4319312"/>
          </a:xfrm>
          <a:prstGeom prst="rect">
            <a:avLst/>
          </a:prstGeom>
          <a:noFill/>
          <a:ln w="190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Oracle Sans Tab"/>
              <a:ea typeface="+mn-ea"/>
              <a:cs typeface="+mn-cs"/>
            </a:endParaRPr>
          </a:p>
        </p:txBody>
      </p:sp>
      <p:sp>
        <p:nvSpPr>
          <p:cNvPr id="7" name="TextBox 6">
            <a:extLst>
              <a:ext uri="{FF2B5EF4-FFF2-40B4-BE49-F238E27FC236}">
                <a16:creationId xmlns:a16="http://schemas.microsoft.com/office/drawing/2014/main" id="{E431806B-F40E-4429-9205-866BDAF89B4F}"/>
              </a:ext>
            </a:extLst>
          </p:cNvPr>
          <p:cNvSpPr txBox="1"/>
          <p:nvPr/>
        </p:nvSpPr>
        <p:spPr>
          <a:xfrm>
            <a:off x="1182586" y="4925372"/>
            <a:ext cx="9971189"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A1816"/>
                </a:solidFill>
                <a:effectLst/>
                <a:latin typeface="Oracle Sans" panose="020B0503020204020204" pitchFamily="34" charset="0"/>
              </a:rPr>
              <a:t>Use this report to find out how the individual skills compare to one another in terms of the completion rate, the number completed conversations taken against the total conversations for the period. The report includes other factors that influence the skill’s performance during this period: the number of errors (system-handled errors, infinite loops, timeouts) and unresolved intents.</a:t>
            </a:r>
            <a:br>
              <a:rPr kumimoji="0" lang="en-US" sz="1800" b="0" i="0" u="none" strike="noStrike" kern="1200" cap="none" spc="0" normalizeH="0" baseline="0" noProof="0" dirty="0">
                <a:ln>
                  <a:noFill/>
                </a:ln>
                <a:solidFill>
                  <a:srgbClr val="312D2A"/>
                </a:solidFill>
                <a:effectLst/>
                <a:uLnTx/>
                <a:uFillTx/>
                <a:latin typeface="Oracle Sans Tab"/>
                <a:ea typeface="+mn-ea"/>
                <a:cs typeface="+mn-cs"/>
              </a:rPr>
            </a:br>
            <a:endParaRPr kumimoji="0" lang="en-US" sz="1800" b="0" i="0" u="none" strike="noStrike" kern="1200" cap="none" spc="0" normalizeH="0" baseline="0" noProof="0" dirty="0">
              <a:ln>
                <a:noFill/>
              </a:ln>
              <a:solidFill>
                <a:srgbClr val="312D2A"/>
              </a:solidFill>
              <a:effectLst/>
              <a:uLnTx/>
              <a:uFillTx/>
              <a:latin typeface="Oracle Sans Tab"/>
              <a:ea typeface="+mn-ea"/>
              <a:cs typeface="+mn-cs"/>
            </a:endParaRPr>
          </a:p>
        </p:txBody>
      </p:sp>
      <p:sp>
        <p:nvSpPr>
          <p:cNvPr id="9" name="Title 1">
            <a:extLst>
              <a:ext uri="{FF2B5EF4-FFF2-40B4-BE49-F238E27FC236}">
                <a16:creationId xmlns:a16="http://schemas.microsoft.com/office/drawing/2014/main" id="{5B3DAEFA-DF37-490F-80DF-E635FE3E0F9C}"/>
              </a:ext>
            </a:extLst>
          </p:cNvPr>
          <p:cNvSpPr txBox="1">
            <a:spLocks/>
          </p:cNvSpPr>
          <p:nvPr/>
        </p:nvSpPr>
        <p:spPr>
          <a:xfrm>
            <a:off x="1747217" y="442412"/>
            <a:ext cx="7634907" cy="361950"/>
          </a:xfrm>
          <a:prstGeom prst="rect">
            <a:avLst/>
          </a:prstGeom>
          <a:noFill/>
          <a:ln>
            <a:noFill/>
          </a:ln>
          <a:effectLst>
            <a:outerShdw blurRad="44450" dist="27940" dir="5400000" algn="ctr">
              <a:srgbClr val="000000">
                <a:alpha val="32000"/>
              </a:srgbClr>
            </a:outerShdw>
          </a:effectLst>
        </p:spPr>
        <p:txBody>
          <a:bodyPr vert="horz" wrap="square" lIns="0" tIns="0" rIns="0" bIns="0" rtlCol="0" anchor="b">
            <a:noAutofit/>
          </a:bodyPr>
          <a:lstStyle>
            <a:lvl1pPr algn="l" defTabSz="914400" rtl="0" eaLnBrk="1" latinLnBrk="0" hangingPunct="1">
              <a:lnSpc>
                <a:spcPct val="95000"/>
              </a:lnSpc>
              <a:spcBef>
                <a:spcPct val="0"/>
              </a:spcBef>
              <a:buNone/>
              <a:defRPr lang="en-US" sz="4000" b="0" i="0" kern="1200" baseline="0" dirty="0">
                <a:solidFill>
                  <a:schemeClr val="tx1"/>
                </a:solidFill>
                <a:latin typeface="+mj-lt"/>
                <a:ea typeface="+mn-ea"/>
                <a:cs typeface="+mj-cs"/>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312D2A"/>
                </a:solidFill>
                <a:effectLst/>
                <a:uLnTx/>
                <a:uFillTx/>
                <a:latin typeface="Oracle Sans Tab"/>
                <a:ea typeface="+mn-ea"/>
                <a:cs typeface="+mj-cs"/>
              </a:rPr>
              <a:t>Individual Skills</a:t>
            </a:r>
          </a:p>
        </p:txBody>
      </p:sp>
      <p:pic>
        <p:nvPicPr>
          <p:cNvPr id="4" name="Picture 3">
            <a:extLst>
              <a:ext uri="{FF2B5EF4-FFF2-40B4-BE49-F238E27FC236}">
                <a16:creationId xmlns:a16="http://schemas.microsoft.com/office/drawing/2014/main" id="{A7BB210C-CBAB-47E4-AD2B-514496CAB2BB}"/>
              </a:ext>
            </a:extLst>
          </p:cNvPr>
          <p:cNvPicPr>
            <a:picLocks noChangeAspect="1"/>
          </p:cNvPicPr>
          <p:nvPr/>
        </p:nvPicPr>
        <p:blipFill>
          <a:blip r:embed="rId4"/>
          <a:stretch>
            <a:fillRect/>
          </a:stretch>
        </p:blipFill>
        <p:spPr>
          <a:xfrm>
            <a:off x="913677" y="1334777"/>
            <a:ext cx="10364646" cy="30770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96448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D31701-8267-4AA6-ADE7-D091F6FF0C3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900" b="0" i="0" u="none" strike="noStrike" kern="1200" cap="none" spc="0" normalizeH="0" baseline="0" noProof="0" smtClean="0">
                <a:ln>
                  <a:noFill/>
                </a:ln>
                <a:solidFill>
                  <a:srgbClr val="8B8580"/>
                </a:solidFill>
                <a:effectLst/>
                <a:uLnTx/>
                <a:uFillTx/>
                <a:latin typeface="Oracle Sans T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a:t>
            </a:fld>
            <a:endParaRPr kumimoji="0" lang="en-US" sz="900" b="0" i="0" u="none" strike="noStrike" kern="1200" cap="none" spc="0" normalizeH="0" baseline="0" noProof="0" dirty="0">
              <a:ln>
                <a:noFill/>
              </a:ln>
              <a:solidFill>
                <a:srgbClr val="8B8580"/>
              </a:solidFill>
              <a:effectLst/>
              <a:uLnTx/>
              <a:uFillTx/>
              <a:latin typeface="Oracle Sans Tab"/>
              <a:ea typeface="+mn-ea"/>
              <a:cs typeface="+mn-cs"/>
            </a:endParaRPr>
          </a:p>
        </p:txBody>
      </p:sp>
      <p:sp>
        <p:nvSpPr>
          <p:cNvPr id="15" name="Rectangle 14">
            <a:extLst>
              <a:ext uri="{FF2B5EF4-FFF2-40B4-BE49-F238E27FC236}">
                <a16:creationId xmlns:a16="http://schemas.microsoft.com/office/drawing/2014/main" id="{298F8133-D583-44CC-84FE-4DCC51E30671}"/>
              </a:ext>
            </a:extLst>
          </p:cNvPr>
          <p:cNvSpPr/>
          <p:nvPr>
            <p:custDataLst>
              <p:tags r:id="rId1"/>
            </p:custDataLst>
          </p:nvPr>
        </p:nvSpPr>
        <p:spPr bwMode="gray">
          <a:xfrm>
            <a:off x="5140308" y="821186"/>
            <a:ext cx="8167919" cy="4319312"/>
          </a:xfrm>
          <a:prstGeom prst="rect">
            <a:avLst/>
          </a:prstGeom>
          <a:noFill/>
          <a:ln w="190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Oracle Sans Tab"/>
              <a:ea typeface="+mn-ea"/>
              <a:cs typeface="+mn-cs"/>
            </a:endParaRPr>
          </a:p>
        </p:txBody>
      </p:sp>
      <p:sp>
        <p:nvSpPr>
          <p:cNvPr id="7" name="TextBox 6">
            <a:extLst>
              <a:ext uri="{FF2B5EF4-FFF2-40B4-BE49-F238E27FC236}">
                <a16:creationId xmlns:a16="http://schemas.microsoft.com/office/drawing/2014/main" id="{E431806B-F40E-4429-9205-866BDAF89B4F}"/>
              </a:ext>
            </a:extLst>
          </p:cNvPr>
          <p:cNvSpPr txBox="1"/>
          <p:nvPr/>
        </p:nvSpPr>
        <p:spPr>
          <a:xfrm>
            <a:off x="762000" y="3821167"/>
            <a:ext cx="10538206" cy="258532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A1816"/>
                </a:solidFill>
                <a:effectLst/>
                <a:latin typeface="Oracle Sans" panose="020B0503020204020204" pitchFamily="34" charset="0"/>
              </a:rPr>
              <a:t>The Performance section includes a table for the skills. Each row is for a skill (represented as a hyperlink) and each row contains a horizontal bar chart for the overall conversations handled by the skill for a given period. In this screen capture, the hover text for one of the charts is displayed. It tells you the total conversations for the skill and the completed number of conversation for the skill. If the hyperlink for a skill is selected, which opens a pop-up window that contains the Traffic chart for the selected skill. This is a circular chart, with each segment representing a version of the skill. The lengths of the arcs and their accompanying percentages tell you about the volume of conversations handled by each version in terms of the total number of conversations for the skill for a given period.</a:t>
            </a:r>
            <a:br>
              <a:rPr kumimoji="0" lang="en-US" sz="1800" b="0" i="0" u="none" strike="noStrike" kern="1200" cap="none" spc="0" normalizeH="0" baseline="0" noProof="0" dirty="0">
                <a:ln>
                  <a:noFill/>
                </a:ln>
                <a:solidFill>
                  <a:srgbClr val="312D2A"/>
                </a:solidFill>
                <a:effectLst/>
                <a:uLnTx/>
                <a:uFillTx/>
                <a:latin typeface="Oracle Sans Tab"/>
                <a:ea typeface="+mn-ea"/>
                <a:cs typeface="+mn-cs"/>
              </a:rPr>
            </a:br>
            <a:endParaRPr kumimoji="0" lang="en-US" sz="1800" b="0" i="0" u="none" strike="noStrike" kern="1200" cap="none" spc="0" normalizeH="0" baseline="0" noProof="0" dirty="0">
              <a:ln>
                <a:noFill/>
              </a:ln>
              <a:solidFill>
                <a:srgbClr val="312D2A"/>
              </a:solidFill>
              <a:effectLst/>
              <a:uLnTx/>
              <a:uFillTx/>
              <a:latin typeface="Oracle Sans Tab"/>
              <a:ea typeface="+mn-ea"/>
              <a:cs typeface="+mn-cs"/>
            </a:endParaRPr>
          </a:p>
        </p:txBody>
      </p:sp>
      <p:sp>
        <p:nvSpPr>
          <p:cNvPr id="9" name="Title 1">
            <a:extLst>
              <a:ext uri="{FF2B5EF4-FFF2-40B4-BE49-F238E27FC236}">
                <a16:creationId xmlns:a16="http://schemas.microsoft.com/office/drawing/2014/main" id="{5B3DAEFA-DF37-490F-80DF-E635FE3E0F9C}"/>
              </a:ext>
            </a:extLst>
          </p:cNvPr>
          <p:cNvSpPr txBox="1">
            <a:spLocks/>
          </p:cNvSpPr>
          <p:nvPr/>
        </p:nvSpPr>
        <p:spPr>
          <a:xfrm>
            <a:off x="1747217" y="442412"/>
            <a:ext cx="7634907" cy="361950"/>
          </a:xfrm>
          <a:prstGeom prst="rect">
            <a:avLst/>
          </a:prstGeom>
          <a:noFill/>
          <a:ln>
            <a:noFill/>
          </a:ln>
          <a:effectLst>
            <a:outerShdw blurRad="44450" dist="27940" dir="5400000" algn="ctr">
              <a:srgbClr val="000000">
                <a:alpha val="32000"/>
              </a:srgbClr>
            </a:outerShdw>
          </a:effectLst>
        </p:spPr>
        <p:txBody>
          <a:bodyPr vert="horz" wrap="square" lIns="0" tIns="0" rIns="0" bIns="0" rtlCol="0" anchor="b">
            <a:noAutofit/>
          </a:bodyPr>
          <a:lstStyle>
            <a:lvl1pPr algn="l" defTabSz="914400" rtl="0" eaLnBrk="1" latinLnBrk="0" hangingPunct="1">
              <a:lnSpc>
                <a:spcPct val="95000"/>
              </a:lnSpc>
              <a:spcBef>
                <a:spcPct val="0"/>
              </a:spcBef>
              <a:buNone/>
              <a:defRPr lang="en-US" sz="4000" b="0" i="0" kern="1200" baseline="0" dirty="0">
                <a:solidFill>
                  <a:schemeClr val="tx1"/>
                </a:solidFill>
                <a:latin typeface="+mj-lt"/>
                <a:ea typeface="+mn-ea"/>
                <a:cs typeface="+mj-cs"/>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312D2A"/>
                </a:solidFill>
                <a:effectLst/>
                <a:uLnTx/>
                <a:uFillTx/>
                <a:latin typeface="Oracle Sans Tab"/>
                <a:ea typeface="+mn-ea"/>
                <a:cs typeface="+mj-cs"/>
              </a:rPr>
              <a:t>Insight Skills Summary</a:t>
            </a:r>
          </a:p>
        </p:txBody>
      </p:sp>
      <p:pic>
        <p:nvPicPr>
          <p:cNvPr id="5122" name="Picture 2">
            <a:extLst>
              <a:ext uri="{FF2B5EF4-FFF2-40B4-BE49-F238E27FC236}">
                <a16:creationId xmlns:a16="http://schemas.microsoft.com/office/drawing/2014/main" id="{DBFF1ADC-A578-421E-AC91-84E874AB73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09" y="1147563"/>
            <a:ext cx="5547214" cy="16868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B2122C95-6619-471D-9C83-DFDFDF69ED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7020" y="1634022"/>
            <a:ext cx="5735536" cy="170068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594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D31701-8267-4AA6-ADE7-D091F6FF0C3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900" b="0" i="0" u="none" strike="noStrike" kern="1200" cap="none" spc="0" normalizeH="0" baseline="0" noProof="0" smtClean="0">
                <a:ln>
                  <a:noFill/>
                </a:ln>
                <a:solidFill>
                  <a:srgbClr val="8B8580"/>
                </a:solidFill>
                <a:effectLst/>
                <a:uLnTx/>
                <a:uFillTx/>
                <a:latin typeface="Oracle Sans T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28</a:t>
            </a:fld>
            <a:endParaRPr kumimoji="0" lang="en-US" sz="900" b="0" i="0" u="none" strike="noStrike" kern="1200" cap="none" spc="0" normalizeH="0" baseline="0" noProof="0" dirty="0">
              <a:ln>
                <a:noFill/>
              </a:ln>
              <a:solidFill>
                <a:srgbClr val="8B8580"/>
              </a:solidFill>
              <a:effectLst/>
              <a:uLnTx/>
              <a:uFillTx/>
              <a:latin typeface="Oracle Sans Tab"/>
              <a:ea typeface="+mn-ea"/>
              <a:cs typeface="+mn-cs"/>
            </a:endParaRPr>
          </a:p>
        </p:txBody>
      </p:sp>
      <p:sp>
        <p:nvSpPr>
          <p:cNvPr id="15" name="Rectangle 14">
            <a:extLst>
              <a:ext uri="{FF2B5EF4-FFF2-40B4-BE49-F238E27FC236}">
                <a16:creationId xmlns:a16="http://schemas.microsoft.com/office/drawing/2014/main" id="{298F8133-D583-44CC-84FE-4DCC51E30671}"/>
              </a:ext>
            </a:extLst>
          </p:cNvPr>
          <p:cNvSpPr/>
          <p:nvPr>
            <p:custDataLst>
              <p:tags r:id="rId1"/>
            </p:custDataLst>
          </p:nvPr>
        </p:nvSpPr>
        <p:spPr bwMode="gray">
          <a:xfrm>
            <a:off x="5140308" y="821186"/>
            <a:ext cx="8167919" cy="4319312"/>
          </a:xfrm>
          <a:prstGeom prst="rect">
            <a:avLst/>
          </a:prstGeom>
          <a:noFill/>
          <a:ln w="190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Oracle Sans Tab"/>
              <a:ea typeface="+mn-ea"/>
              <a:cs typeface="+mn-cs"/>
            </a:endParaRPr>
          </a:p>
        </p:txBody>
      </p:sp>
      <p:sp>
        <p:nvSpPr>
          <p:cNvPr id="7" name="TextBox 6">
            <a:extLst>
              <a:ext uri="{FF2B5EF4-FFF2-40B4-BE49-F238E27FC236}">
                <a16:creationId xmlns:a16="http://schemas.microsoft.com/office/drawing/2014/main" id="{E431806B-F40E-4429-9205-866BDAF89B4F}"/>
              </a:ext>
            </a:extLst>
          </p:cNvPr>
          <p:cNvSpPr txBox="1"/>
          <p:nvPr/>
        </p:nvSpPr>
        <p:spPr>
          <a:xfrm>
            <a:off x="1306411" y="5575149"/>
            <a:ext cx="9971189" cy="923330"/>
          </a:xfrm>
          <a:prstGeom prst="rect">
            <a:avLst/>
          </a:prstGeom>
          <a:noFill/>
        </p:spPr>
        <p:txBody>
          <a:bodyPr wrap="square">
            <a:spAutoFit/>
          </a:bodyPr>
          <a:lstStyle/>
          <a:p>
            <a:pPr algn="l"/>
            <a:r>
              <a:rPr lang="en-US" sz="1800" b="0" i="0" u="none" strike="noStrike" baseline="0" dirty="0"/>
              <a:t>To compare how different versions have impacted the success of a skill, click </a:t>
            </a:r>
            <a:r>
              <a:rPr lang="en-US" sz="1800" b="1" i="0" u="none" strike="noStrike" baseline="0" dirty="0"/>
              <a:t>Compare Conversations </a:t>
            </a:r>
            <a:r>
              <a:rPr lang="en-US" sz="1800" b="0" i="0" u="none" strike="noStrike" baseline="0" dirty="0"/>
              <a:t>in the Skills report to open the dialog.</a:t>
            </a:r>
            <a:br>
              <a:rPr kumimoji="0" lang="en-US" sz="1800" b="0" i="0" u="none" strike="noStrike" kern="1200" cap="none" spc="0" normalizeH="0" baseline="0" noProof="0" dirty="0">
                <a:ln>
                  <a:noFill/>
                </a:ln>
                <a:solidFill>
                  <a:srgbClr val="312D2A"/>
                </a:solidFill>
                <a:effectLst/>
                <a:uLnTx/>
                <a:uFillTx/>
                <a:ea typeface="+mn-ea"/>
                <a:cs typeface="+mn-cs"/>
              </a:rPr>
            </a:br>
            <a:endParaRPr kumimoji="0" lang="en-US" sz="1800" b="0" i="0" u="none" strike="noStrike" kern="1200" cap="none" spc="0" normalizeH="0" baseline="0" noProof="0" dirty="0">
              <a:ln>
                <a:noFill/>
              </a:ln>
              <a:solidFill>
                <a:srgbClr val="312D2A"/>
              </a:solidFill>
              <a:effectLst/>
              <a:uLnTx/>
              <a:uFillTx/>
              <a:ea typeface="+mn-ea"/>
              <a:cs typeface="+mn-cs"/>
            </a:endParaRPr>
          </a:p>
        </p:txBody>
      </p:sp>
      <p:sp>
        <p:nvSpPr>
          <p:cNvPr id="9" name="Title 1">
            <a:extLst>
              <a:ext uri="{FF2B5EF4-FFF2-40B4-BE49-F238E27FC236}">
                <a16:creationId xmlns:a16="http://schemas.microsoft.com/office/drawing/2014/main" id="{5B3DAEFA-DF37-490F-80DF-E635FE3E0F9C}"/>
              </a:ext>
            </a:extLst>
          </p:cNvPr>
          <p:cNvSpPr txBox="1">
            <a:spLocks/>
          </p:cNvSpPr>
          <p:nvPr/>
        </p:nvSpPr>
        <p:spPr>
          <a:xfrm>
            <a:off x="1747217" y="442412"/>
            <a:ext cx="7634907" cy="361950"/>
          </a:xfrm>
          <a:prstGeom prst="rect">
            <a:avLst/>
          </a:prstGeom>
          <a:noFill/>
          <a:ln>
            <a:noFill/>
          </a:ln>
          <a:effectLst>
            <a:outerShdw blurRad="44450" dist="27940" dir="5400000" algn="ctr">
              <a:srgbClr val="000000">
                <a:alpha val="32000"/>
              </a:srgbClr>
            </a:outerShdw>
          </a:effectLst>
        </p:spPr>
        <p:txBody>
          <a:bodyPr vert="horz" wrap="square" lIns="0" tIns="0" rIns="0" bIns="0" rtlCol="0" anchor="b">
            <a:noAutofit/>
          </a:bodyPr>
          <a:lstStyle>
            <a:lvl1pPr algn="l" defTabSz="914400" rtl="0" eaLnBrk="1" latinLnBrk="0" hangingPunct="1">
              <a:lnSpc>
                <a:spcPct val="95000"/>
              </a:lnSpc>
              <a:spcBef>
                <a:spcPct val="0"/>
              </a:spcBef>
              <a:buNone/>
              <a:defRPr lang="en-US" sz="4000" b="0" i="0" kern="1200" baseline="0" dirty="0">
                <a:solidFill>
                  <a:schemeClr val="tx1"/>
                </a:solidFill>
                <a:latin typeface="+mj-lt"/>
                <a:ea typeface="+mn-ea"/>
                <a:cs typeface="+mj-cs"/>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312D2A"/>
                </a:solidFill>
                <a:effectLst/>
                <a:uLnTx/>
                <a:uFillTx/>
                <a:latin typeface="Oracle Sans Tab"/>
                <a:ea typeface="+mn-ea"/>
                <a:cs typeface="+mj-cs"/>
              </a:rPr>
              <a:t>Compare Metrics Across Skill Versions</a:t>
            </a:r>
          </a:p>
        </p:txBody>
      </p:sp>
      <p:pic>
        <p:nvPicPr>
          <p:cNvPr id="8" name="Picture 7">
            <a:extLst>
              <a:ext uri="{FF2B5EF4-FFF2-40B4-BE49-F238E27FC236}">
                <a16:creationId xmlns:a16="http://schemas.microsoft.com/office/drawing/2014/main" id="{8206545F-1DA4-4060-84BF-6C449AF992F2}"/>
              </a:ext>
            </a:extLst>
          </p:cNvPr>
          <p:cNvPicPr>
            <a:picLocks noChangeAspect="1"/>
          </p:cNvPicPr>
          <p:nvPr/>
        </p:nvPicPr>
        <p:blipFill>
          <a:blip r:embed="rId4"/>
          <a:stretch>
            <a:fillRect/>
          </a:stretch>
        </p:blipFill>
        <p:spPr>
          <a:xfrm>
            <a:off x="6335345" y="1162135"/>
            <a:ext cx="5294680" cy="3995187"/>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F25F44C4-CB8C-4C9B-B0C8-BA76960BDB75}"/>
              </a:ext>
            </a:extLst>
          </p:cNvPr>
          <p:cNvPicPr>
            <a:picLocks noChangeAspect="1"/>
          </p:cNvPicPr>
          <p:nvPr/>
        </p:nvPicPr>
        <p:blipFill>
          <a:blip r:embed="rId5"/>
          <a:stretch>
            <a:fillRect/>
          </a:stretch>
        </p:blipFill>
        <p:spPr>
          <a:xfrm>
            <a:off x="561975" y="1162134"/>
            <a:ext cx="5351131" cy="39951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41352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D31701-8267-4AA6-ADE7-D091F6FF0C3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900" b="0" i="0" u="none" strike="noStrike" kern="1200" cap="none" spc="0" normalizeH="0" baseline="0" noProof="0" smtClean="0">
                <a:ln>
                  <a:noFill/>
                </a:ln>
                <a:solidFill>
                  <a:srgbClr val="8B8580"/>
                </a:solidFill>
                <a:effectLst/>
                <a:uLnTx/>
                <a:uFillTx/>
                <a:latin typeface="Oracle Sans T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US" sz="900" b="0" i="0" u="none" strike="noStrike" kern="1200" cap="none" spc="0" normalizeH="0" baseline="0" noProof="0" dirty="0">
              <a:ln>
                <a:noFill/>
              </a:ln>
              <a:solidFill>
                <a:srgbClr val="8B8580"/>
              </a:solidFill>
              <a:effectLst/>
              <a:uLnTx/>
              <a:uFillTx/>
              <a:latin typeface="Oracle Sans Tab"/>
              <a:ea typeface="+mn-ea"/>
              <a:cs typeface="+mn-cs"/>
            </a:endParaRPr>
          </a:p>
        </p:txBody>
      </p:sp>
      <p:sp>
        <p:nvSpPr>
          <p:cNvPr id="15" name="Rectangle 14">
            <a:extLst>
              <a:ext uri="{FF2B5EF4-FFF2-40B4-BE49-F238E27FC236}">
                <a16:creationId xmlns:a16="http://schemas.microsoft.com/office/drawing/2014/main" id="{298F8133-D583-44CC-84FE-4DCC51E30671}"/>
              </a:ext>
            </a:extLst>
          </p:cNvPr>
          <p:cNvSpPr/>
          <p:nvPr>
            <p:custDataLst>
              <p:tags r:id="rId1"/>
            </p:custDataLst>
          </p:nvPr>
        </p:nvSpPr>
        <p:spPr bwMode="gray">
          <a:xfrm>
            <a:off x="5140308" y="821186"/>
            <a:ext cx="8167919" cy="4319312"/>
          </a:xfrm>
          <a:prstGeom prst="rect">
            <a:avLst/>
          </a:prstGeom>
          <a:noFill/>
          <a:ln w="190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Oracle Sans Tab"/>
              <a:ea typeface="+mn-ea"/>
              <a:cs typeface="+mn-cs"/>
            </a:endParaRPr>
          </a:p>
        </p:txBody>
      </p:sp>
      <p:sp>
        <p:nvSpPr>
          <p:cNvPr id="7" name="TextBox 6">
            <a:extLst>
              <a:ext uri="{FF2B5EF4-FFF2-40B4-BE49-F238E27FC236}">
                <a16:creationId xmlns:a16="http://schemas.microsoft.com/office/drawing/2014/main" id="{E431806B-F40E-4429-9205-866BDAF89B4F}"/>
              </a:ext>
            </a:extLst>
          </p:cNvPr>
          <p:cNvSpPr txBox="1"/>
          <p:nvPr/>
        </p:nvSpPr>
        <p:spPr>
          <a:xfrm>
            <a:off x="944880" y="5589091"/>
            <a:ext cx="1066800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A1816"/>
                </a:solidFill>
                <a:effectLst/>
                <a:latin typeface="Oracle Sans" panose="020B0503020204020204" pitchFamily="34" charset="0"/>
              </a:rPr>
              <a:t>You can find out the total number of complete and incomplete conversations for each intent in the Overview report. Using the Intents report, you can find out how the user traffic flowed along the intents' execution paths and where it was blocked by malfunctioning states.</a:t>
            </a:r>
            <a:br>
              <a:rPr kumimoji="0" lang="en-US" sz="1800" b="0" i="0" u="none" strike="noStrike" kern="1200" cap="none" spc="0" normalizeH="0" baseline="0" noProof="0" dirty="0">
                <a:ln>
                  <a:noFill/>
                </a:ln>
                <a:solidFill>
                  <a:srgbClr val="312D2A"/>
                </a:solidFill>
                <a:effectLst/>
                <a:uLnTx/>
                <a:uFillTx/>
                <a:latin typeface="Oracle Sans Tab"/>
                <a:ea typeface="+mn-ea"/>
                <a:cs typeface="+mn-cs"/>
              </a:rPr>
            </a:br>
            <a:endParaRPr kumimoji="0" lang="en-US" sz="1800" b="0" i="0" u="none" strike="noStrike" kern="1200" cap="none" spc="0" normalizeH="0" baseline="0" noProof="0" dirty="0">
              <a:ln>
                <a:noFill/>
              </a:ln>
              <a:solidFill>
                <a:srgbClr val="312D2A"/>
              </a:solidFill>
              <a:effectLst/>
              <a:uLnTx/>
              <a:uFillTx/>
              <a:latin typeface="Oracle Sans Tab"/>
              <a:ea typeface="+mn-ea"/>
              <a:cs typeface="+mn-cs"/>
            </a:endParaRPr>
          </a:p>
        </p:txBody>
      </p:sp>
      <p:sp>
        <p:nvSpPr>
          <p:cNvPr id="9" name="Title 1">
            <a:extLst>
              <a:ext uri="{FF2B5EF4-FFF2-40B4-BE49-F238E27FC236}">
                <a16:creationId xmlns:a16="http://schemas.microsoft.com/office/drawing/2014/main" id="{5B3DAEFA-DF37-490F-80DF-E635FE3E0F9C}"/>
              </a:ext>
            </a:extLst>
          </p:cNvPr>
          <p:cNvSpPr txBox="1">
            <a:spLocks/>
          </p:cNvSpPr>
          <p:nvPr/>
        </p:nvSpPr>
        <p:spPr>
          <a:xfrm>
            <a:off x="1304925" y="490174"/>
            <a:ext cx="8701708" cy="361950"/>
          </a:xfrm>
          <a:prstGeom prst="rect">
            <a:avLst/>
          </a:prstGeom>
          <a:noFill/>
          <a:ln>
            <a:noFill/>
          </a:ln>
          <a:effectLst>
            <a:outerShdw blurRad="44450" dist="27940" dir="5400000" algn="ctr">
              <a:srgbClr val="000000">
                <a:alpha val="32000"/>
              </a:srgbClr>
            </a:outerShdw>
          </a:effectLst>
        </p:spPr>
        <p:txBody>
          <a:bodyPr vert="horz" wrap="square" lIns="0" tIns="0" rIns="0" bIns="0" rtlCol="0" anchor="b">
            <a:noAutofit/>
          </a:bodyPr>
          <a:lstStyle>
            <a:lvl1pPr algn="l" defTabSz="914400" rtl="0" eaLnBrk="1" latinLnBrk="0" hangingPunct="1">
              <a:lnSpc>
                <a:spcPct val="95000"/>
              </a:lnSpc>
              <a:spcBef>
                <a:spcPct val="0"/>
              </a:spcBef>
              <a:buNone/>
              <a:defRPr lang="en-US" sz="4000" b="0" i="0" kern="1200" baseline="0" dirty="0">
                <a:solidFill>
                  <a:schemeClr val="tx1"/>
                </a:solidFill>
                <a:latin typeface="+mj-lt"/>
                <a:ea typeface="+mn-ea"/>
                <a:cs typeface="+mj-cs"/>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r>
              <a:rPr lang="en-US" sz="3200" b="1" dirty="0">
                <a:solidFill>
                  <a:srgbClr val="312D2A"/>
                </a:solidFill>
                <a:latin typeface="Oracle Sans Tab"/>
              </a:rPr>
              <a:t>Review Intents Report</a:t>
            </a:r>
            <a:endParaRPr kumimoji="0" lang="en-US" sz="3200" b="1" i="0" u="none" strike="noStrike" kern="1200" cap="none" spc="0" normalizeH="0" baseline="0" noProof="0" dirty="0">
              <a:ln>
                <a:noFill/>
              </a:ln>
              <a:solidFill>
                <a:srgbClr val="312D2A"/>
              </a:solidFill>
              <a:effectLst/>
              <a:uLnTx/>
              <a:uFillTx/>
              <a:latin typeface="Oracle Sans Tab"/>
              <a:ea typeface="+mn-ea"/>
              <a:cs typeface="+mj-cs"/>
            </a:endParaRPr>
          </a:p>
        </p:txBody>
      </p:sp>
      <p:pic>
        <p:nvPicPr>
          <p:cNvPr id="22530" name="Picture 2">
            <a:extLst>
              <a:ext uri="{FF2B5EF4-FFF2-40B4-BE49-F238E27FC236}">
                <a16:creationId xmlns:a16="http://schemas.microsoft.com/office/drawing/2014/main" id="{D273CB16-A640-4227-8ECB-9622C3ECFF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669" y="1241722"/>
            <a:ext cx="8525164" cy="408275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6646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E7016E0-426F-4B4E-8A03-5D8F50CACF46}"/>
              </a:ext>
            </a:extLst>
          </p:cNvPr>
          <p:cNvSpPr>
            <a:spLocks noGrp="1"/>
          </p:cNvSpPr>
          <p:nvPr>
            <p:ph type="sldNum" sz="quarter" idx="12"/>
          </p:nvPr>
        </p:nvSpPr>
        <p:spPr/>
        <p:txBody>
          <a:bodyPr/>
          <a:lstStyle/>
          <a:p>
            <a:fld id="{345D60D9-5372-5F40-9443-0F9AE5BDC3C8}" type="slidenum">
              <a:rPr lang="en-US" smtClean="0"/>
              <a:pPr/>
              <a:t>3</a:t>
            </a:fld>
            <a:endParaRPr lang="en-US" dirty="0"/>
          </a:p>
        </p:txBody>
      </p:sp>
      <p:sp>
        <p:nvSpPr>
          <p:cNvPr id="3" name="Title 1">
            <a:extLst>
              <a:ext uri="{FF2B5EF4-FFF2-40B4-BE49-F238E27FC236}">
                <a16:creationId xmlns:a16="http://schemas.microsoft.com/office/drawing/2014/main" id="{86F99DCF-8E31-46E8-93B7-FA4186113A44}"/>
              </a:ext>
            </a:extLst>
          </p:cNvPr>
          <p:cNvSpPr txBox="1">
            <a:spLocks/>
          </p:cNvSpPr>
          <p:nvPr/>
        </p:nvSpPr>
        <p:spPr>
          <a:xfrm>
            <a:off x="1445213" y="1033093"/>
            <a:ext cx="7634907" cy="361950"/>
          </a:xfrm>
          <a:prstGeom prst="rect">
            <a:avLst/>
          </a:prstGeom>
          <a:noFill/>
          <a:ln>
            <a:noFill/>
          </a:ln>
          <a:effectLst>
            <a:outerShdw blurRad="44450" dist="27940" dir="5400000" algn="ctr">
              <a:srgbClr val="000000">
                <a:alpha val="32000"/>
              </a:srgbClr>
            </a:outerShdw>
          </a:effectLst>
        </p:spPr>
        <p:txBody>
          <a:bodyPr vert="horz" wrap="square" lIns="0" tIns="0" rIns="0" bIns="0" rtlCol="0" anchor="b">
            <a:noAutofit/>
          </a:bodyPr>
          <a:lstStyle>
            <a:lvl1pPr algn="l" defTabSz="914400" rtl="0" eaLnBrk="1" latinLnBrk="0" hangingPunct="1">
              <a:lnSpc>
                <a:spcPct val="95000"/>
              </a:lnSpc>
              <a:spcBef>
                <a:spcPct val="0"/>
              </a:spcBef>
              <a:buNone/>
              <a:defRPr lang="en-US" sz="4000" b="0" i="0" kern="1200" baseline="0" dirty="0">
                <a:solidFill>
                  <a:schemeClr val="tx1"/>
                </a:solidFill>
                <a:latin typeface="+mj-lt"/>
                <a:ea typeface="+mn-ea"/>
                <a:cs typeface="+mj-cs"/>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312D2A"/>
                </a:solidFill>
                <a:effectLst/>
                <a:uLnTx/>
                <a:uFillTx/>
                <a:latin typeface="Oracle Sans Tab"/>
                <a:ea typeface="+mn-ea"/>
                <a:cs typeface="+mj-cs"/>
              </a:rPr>
              <a:t>What Are Insights?</a:t>
            </a:r>
          </a:p>
        </p:txBody>
      </p:sp>
      <p:sp>
        <p:nvSpPr>
          <p:cNvPr id="5" name="TextBox 4">
            <a:extLst>
              <a:ext uri="{FF2B5EF4-FFF2-40B4-BE49-F238E27FC236}">
                <a16:creationId xmlns:a16="http://schemas.microsoft.com/office/drawing/2014/main" id="{40E718C8-A49B-4907-8D52-296D485ED5D8}"/>
              </a:ext>
            </a:extLst>
          </p:cNvPr>
          <p:cNvSpPr txBox="1"/>
          <p:nvPr/>
        </p:nvSpPr>
        <p:spPr>
          <a:xfrm>
            <a:off x="1057611" y="2203015"/>
            <a:ext cx="5871695"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12D2A"/>
                </a:solidFill>
                <a:effectLst/>
                <a:uLnTx/>
                <a:uFillTx/>
                <a:latin typeface="Oracle Sans Tab"/>
                <a:ea typeface="+mn-ea"/>
                <a:cs typeface="+mn-cs"/>
              </a:rPr>
              <a:t>Developer-oriented analytics on usage patters for a digital assistant</a:t>
            </a:r>
          </a:p>
        </p:txBody>
      </p:sp>
      <p:sp>
        <p:nvSpPr>
          <p:cNvPr id="6" name="TextBox 5">
            <a:extLst>
              <a:ext uri="{FF2B5EF4-FFF2-40B4-BE49-F238E27FC236}">
                <a16:creationId xmlns:a16="http://schemas.microsoft.com/office/drawing/2014/main" id="{8E09CB0A-5BE0-44EA-A059-C08B8F823F81}"/>
              </a:ext>
            </a:extLst>
          </p:cNvPr>
          <p:cNvSpPr txBox="1"/>
          <p:nvPr/>
        </p:nvSpPr>
        <p:spPr>
          <a:xfrm>
            <a:off x="1057611" y="2944428"/>
            <a:ext cx="5651846"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312D2A"/>
                </a:solidFill>
                <a:latin typeface="Oracle Sans Tab"/>
              </a:rPr>
              <a:t>Reveal number of conversations from a digital assistant </a:t>
            </a:r>
            <a:endParaRPr kumimoji="0" lang="en-US" sz="1800" b="0" i="0" u="none" strike="noStrike" kern="1200" cap="none" spc="0" normalizeH="0" baseline="0" noProof="0" dirty="0">
              <a:ln>
                <a:noFill/>
              </a:ln>
              <a:solidFill>
                <a:srgbClr val="312D2A"/>
              </a:solidFill>
              <a:effectLst/>
              <a:uLnTx/>
              <a:uFillTx/>
              <a:latin typeface="Oracle Sans Tab"/>
              <a:ea typeface="+mn-ea"/>
              <a:cs typeface="+mn-cs"/>
            </a:endParaRPr>
          </a:p>
        </p:txBody>
      </p:sp>
      <p:sp>
        <p:nvSpPr>
          <p:cNvPr id="7" name="TextBox 6">
            <a:extLst>
              <a:ext uri="{FF2B5EF4-FFF2-40B4-BE49-F238E27FC236}">
                <a16:creationId xmlns:a16="http://schemas.microsoft.com/office/drawing/2014/main" id="{18A76BFE-7E14-4FA0-B48C-BE881FD03090}"/>
              </a:ext>
            </a:extLst>
          </p:cNvPr>
          <p:cNvSpPr txBox="1"/>
          <p:nvPr/>
        </p:nvSpPr>
        <p:spPr>
          <a:xfrm>
            <a:off x="1057611" y="3712021"/>
            <a:ext cx="5651846"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312D2A"/>
                </a:solidFill>
                <a:latin typeface="Oracle Sans Tab"/>
              </a:rPr>
              <a:t>Reveal the popularity of the skills registered to a digital assistant</a:t>
            </a:r>
            <a:endParaRPr kumimoji="0" lang="en-US" sz="1800" b="0" i="0" u="none" strike="noStrike" kern="1200" cap="none" spc="0" normalizeH="0" baseline="0" noProof="0" dirty="0">
              <a:ln>
                <a:noFill/>
              </a:ln>
              <a:solidFill>
                <a:srgbClr val="312D2A"/>
              </a:solidFill>
              <a:effectLst/>
              <a:uLnTx/>
              <a:uFillTx/>
              <a:latin typeface="Oracle Sans Tab"/>
              <a:ea typeface="+mn-ea"/>
              <a:cs typeface="+mn-cs"/>
            </a:endParaRPr>
          </a:p>
        </p:txBody>
      </p:sp>
      <p:pic>
        <p:nvPicPr>
          <p:cNvPr id="1026" name="Picture 2" descr="Oracle Digital Assistant Insights in 20.02 - Oracle Video Hub">
            <a:extLst>
              <a:ext uri="{FF2B5EF4-FFF2-40B4-BE49-F238E27FC236}">
                <a16:creationId xmlns:a16="http://schemas.microsoft.com/office/drawing/2014/main" id="{6876C28D-570D-439A-AD16-80FA6E3209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9365" y="1730321"/>
            <a:ext cx="3621510" cy="20380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E3587C0-0197-4C95-A759-CF244EB399E8}"/>
              </a:ext>
            </a:extLst>
          </p:cNvPr>
          <p:cNvSpPr txBox="1"/>
          <p:nvPr/>
        </p:nvSpPr>
        <p:spPr>
          <a:xfrm>
            <a:off x="1057611" y="4512781"/>
            <a:ext cx="5651846"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312D2A"/>
                </a:solidFill>
                <a:latin typeface="Oracle Sans Tab"/>
              </a:rPr>
              <a:t>Tell how often each intent is called, percentage of calls completed, path user takes through the skill</a:t>
            </a:r>
            <a:endParaRPr kumimoji="0" lang="en-US" sz="1800" b="0" i="0" u="none" strike="noStrike" kern="1200" cap="none" spc="0" normalizeH="0" baseline="0" noProof="0" dirty="0">
              <a:ln>
                <a:noFill/>
              </a:ln>
              <a:solidFill>
                <a:srgbClr val="312D2A"/>
              </a:solidFill>
              <a:effectLst/>
              <a:uLnTx/>
              <a:uFillTx/>
              <a:latin typeface="Oracle Sans Tab"/>
              <a:ea typeface="+mn-ea"/>
              <a:cs typeface="+mn-cs"/>
            </a:endParaRPr>
          </a:p>
        </p:txBody>
      </p:sp>
      <p:pic>
        <p:nvPicPr>
          <p:cNvPr id="8" name="Picture 7">
            <a:extLst>
              <a:ext uri="{FF2B5EF4-FFF2-40B4-BE49-F238E27FC236}">
                <a16:creationId xmlns:a16="http://schemas.microsoft.com/office/drawing/2014/main" id="{61786B21-C7AE-4684-86A3-93D04B5F7D96}"/>
              </a:ext>
            </a:extLst>
          </p:cNvPr>
          <p:cNvPicPr>
            <a:picLocks noChangeAspect="1"/>
          </p:cNvPicPr>
          <p:nvPr/>
        </p:nvPicPr>
        <p:blipFill>
          <a:blip r:embed="rId5"/>
          <a:stretch>
            <a:fillRect/>
          </a:stretch>
        </p:blipFill>
        <p:spPr>
          <a:xfrm>
            <a:off x="6839407" y="4093439"/>
            <a:ext cx="2135255" cy="1485013"/>
          </a:xfrm>
          <a:prstGeom prst="rect">
            <a:avLst/>
          </a:prstGeom>
          <a:ln>
            <a:noFill/>
          </a:ln>
          <a:effectLst>
            <a:outerShdw blurRad="292100" dist="139700" dir="2700000" algn="tl" rotWithShape="0">
              <a:srgbClr val="333333">
                <a:alpha val="65000"/>
              </a:srgbClr>
            </a:outerShdw>
          </a:effectLst>
        </p:spPr>
      </p:pic>
      <p:pic>
        <p:nvPicPr>
          <p:cNvPr id="2054" name="Picture 6" descr="Stamp With Word Complete Inside, Vector Illustration Royalty Free Cliparts,  Vectors, And Stock Illustration. Image 27980724.">
            <a:extLst>
              <a:ext uri="{FF2B5EF4-FFF2-40B4-BE49-F238E27FC236}">
                <a16:creationId xmlns:a16="http://schemas.microsoft.com/office/drawing/2014/main" id="{0742500C-8FFC-40FC-9F97-69C863E6EA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97788" y="4103645"/>
            <a:ext cx="2404942" cy="14748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5608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D31701-8267-4AA6-ADE7-D091F6FF0C3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900" b="0" i="0" u="none" strike="noStrike" kern="1200" cap="none" spc="0" normalizeH="0" baseline="0" noProof="0" smtClean="0">
                <a:ln>
                  <a:noFill/>
                </a:ln>
                <a:solidFill>
                  <a:srgbClr val="8B8580"/>
                </a:solidFill>
                <a:effectLst/>
                <a:uLnTx/>
                <a:uFillTx/>
                <a:latin typeface="Oracle Sans T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en-US" sz="900" b="0" i="0" u="none" strike="noStrike" kern="1200" cap="none" spc="0" normalizeH="0" baseline="0" noProof="0" dirty="0">
              <a:ln>
                <a:noFill/>
              </a:ln>
              <a:solidFill>
                <a:srgbClr val="8B8580"/>
              </a:solidFill>
              <a:effectLst/>
              <a:uLnTx/>
              <a:uFillTx/>
              <a:latin typeface="Oracle Sans Tab"/>
              <a:ea typeface="+mn-ea"/>
              <a:cs typeface="+mn-cs"/>
            </a:endParaRPr>
          </a:p>
        </p:txBody>
      </p:sp>
      <p:sp>
        <p:nvSpPr>
          <p:cNvPr id="15" name="Rectangle 14">
            <a:extLst>
              <a:ext uri="{FF2B5EF4-FFF2-40B4-BE49-F238E27FC236}">
                <a16:creationId xmlns:a16="http://schemas.microsoft.com/office/drawing/2014/main" id="{298F8133-D583-44CC-84FE-4DCC51E30671}"/>
              </a:ext>
            </a:extLst>
          </p:cNvPr>
          <p:cNvSpPr/>
          <p:nvPr>
            <p:custDataLst>
              <p:tags r:id="rId1"/>
            </p:custDataLst>
          </p:nvPr>
        </p:nvSpPr>
        <p:spPr bwMode="gray">
          <a:xfrm>
            <a:off x="5140308" y="821186"/>
            <a:ext cx="8167919" cy="4319312"/>
          </a:xfrm>
          <a:prstGeom prst="rect">
            <a:avLst/>
          </a:prstGeom>
          <a:noFill/>
          <a:ln w="190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Oracle Sans Tab"/>
              <a:ea typeface="+mn-ea"/>
              <a:cs typeface="+mn-cs"/>
            </a:endParaRPr>
          </a:p>
        </p:txBody>
      </p:sp>
      <p:sp>
        <p:nvSpPr>
          <p:cNvPr id="7" name="TextBox 6">
            <a:extLst>
              <a:ext uri="{FF2B5EF4-FFF2-40B4-BE49-F238E27FC236}">
                <a16:creationId xmlns:a16="http://schemas.microsoft.com/office/drawing/2014/main" id="{E431806B-F40E-4429-9205-866BDAF89B4F}"/>
              </a:ext>
            </a:extLst>
          </p:cNvPr>
          <p:cNvSpPr txBox="1"/>
          <p:nvPr/>
        </p:nvSpPr>
        <p:spPr>
          <a:xfrm>
            <a:off x="647700" y="4859986"/>
            <a:ext cx="10668000"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A1816"/>
                </a:solidFill>
                <a:effectLst/>
                <a:latin typeface="Oracle Sans" panose="020B0503020204020204" pitchFamily="34" charset="0"/>
              </a:rPr>
              <a:t>The Intents bar chart enables you to spot not only the transactional and answer intents that completed conversations, but also the ones that caused incomplete conversations. You can also use this chart to find out if the overall usage of these intents bears out your use case. For example, does the number of completed conversations for an intent that serves a secondary purpose outpace the number of completed conversations for your primary intent? </a:t>
            </a:r>
            <a:br>
              <a:rPr kumimoji="0" lang="en-US" sz="1800" b="0" i="0" u="none" strike="noStrike" kern="1200" cap="none" spc="0" normalizeH="0" baseline="0" noProof="0" dirty="0">
                <a:ln>
                  <a:noFill/>
                </a:ln>
                <a:solidFill>
                  <a:srgbClr val="312D2A"/>
                </a:solidFill>
                <a:effectLst/>
                <a:uLnTx/>
                <a:uFillTx/>
                <a:latin typeface="Oracle Sans Tab"/>
                <a:ea typeface="+mn-ea"/>
                <a:cs typeface="+mn-cs"/>
              </a:rPr>
            </a:br>
            <a:endParaRPr kumimoji="0" lang="en-US" sz="1800" b="0" i="0" u="none" strike="noStrike" kern="1200" cap="none" spc="0" normalizeH="0" baseline="0" noProof="0" dirty="0">
              <a:ln>
                <a:noFill/>
              </a:ln>
              <a:solidFill>
                <a:srgbClr val="312D2A"/>
              </a:solidFill>
              <a:effectLst/>
              <a:uLnTx/>
              <a:uFillTx/>
              <a:latin typeface="Oracle Sans Tab"/>
              <a:ea typeface="+mn-ea"/>
              <a:cs typeface="+mn-cs"/>
            </a:endParaRPr>
          </a:p>
        </p:txBody>
      </p:sp>
      <p:sp>
        <p:nvSpPr>
          <p:cNvPr id="9" name="Title 1">
            <a:extLst>
              <a:ext uri="{FF2B5EF4-FFF2-40B4-BE49-F238E27FC236}">
                <a16:creationId xmlns:a16="http://schemas.microsoft.com/office/drawing/2014/main" id="{5B3DAEFA-DF37-490F-80DF-E635FE3E0F9C}"/>
              </a:ext>
            </a:extLst>
          </p:cNvPr>
          <p:cNvSpPr txBox="1">
            <a:spLocks/>
          </p:cNvSpPr>
          <p:nvPr/>
        </p:nvSpPr>
        <p:spPr>
          <a:xfrm>
            <a:off x="1747217" y="442412"/>
            <a:ext cx="7634907" cy="361950"/>
          </a:xfrm>
          <a:prstGeom prst="rect">
            <a:avLst/>
          </a:prstGeom>
          <a:noFill/>
          <a:ln>
            <a:noFill/>
          </a:ln>
          <a:effectLst>
            <a:outerShdw blurRad="44450" dist="27940" dir="5400000" algn="ctr">
              <a:srgbClr val="000000">
                <a:alpha val="32000"/>
              </a:srgbClr>
            </a:outerShdw>
          </a:effectLst>
        </p:spPr>
        <p:txBody>
          <a:bodyPr vert="horz" wrap="square" lIns="0" tIns="0" rIns="0" bIns="0" rtlCol="0" anchor="b">
            <a:noAutofit/>
          </a:bodyPr>
          <a:lstStyle>
            <a:lvl1pPr algn="l" defTabSz="914400" rtl="0" eaLnBrk="1" latinLnBrk="0" hangingPunct="1">
              <a:lnSpc>
                <a:spcPct val="95000"/>
              </a:lnSpc>
              <a:spcBef>
                <a:spcPct val="0"/>
              </a:spcBef>
              <a:buNone/>
              <a:defRPr lang="en-US" sz="4000" b="0" i="0" kern="1200" baseline="0" dirty="0">
                <a:solidFill>
                  <a:schemeClr val="tx1"/>
                </a:solidFill>
                <a:latin typeface="+mj-lt"/>
                <a:ea typeface="+mn-ea"/>
                <a:cs typeface="+mj-cs"/>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r>
              <a:rPr lang="en-US" sz="3200" b="1" dirty="0">
                <a:solidFill>
                  <a:srgbClr val="312D2A"/>
                </a:solidFill>
                <a:latin typeface="Oracle Sans Tab"/>
              </a:rPr>
              <a:t>View Intent Usage</a:t>
            </a:r>
            <a:endParaRPr kumimoji="0" lang="en-US" sz="3200" b="1" i="0" u="none" strike="noStrike" kern="1200" cap="none" spc="0" normalizeH="0" baseline="0" noProof="0" dirty="0">
              <a:ln>
                <a:noFill/>
              </a:ln>
              <a:solidFill>
                <a:srgbClr val="312D2A"/>
              </a:solidFill>
              <a:effectLst/>
              <a:uLnTx/>
              <a:uFillTx/>
              <a:latin typeface="Oracle Sans Tab"/>
              <a:ea typeface="+mn-ea"/>
              <a:cs typeface="+mj-cs"/>
            </a:endParaRPr>
          </a:p>
        </p:txBody>
      </p:sp>
      <p:pic>
        <p:nvPicPr>
          <p:cNvPr id="14338" name="Picture 2">
            <a:extLst>
              <a:ext uri="{FF2B5EF4-FFF2-40B4-BE49-F238E27FC236}">
                <a16:creationId xmlns:a16="http://schemas.microsoft.com/office/drawing/2014/main" id="{78A8FDC5-4C09-4CE4-8AB3-4E9E7DD556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882" y="982193"/>
            <a:ext cx="9801225" cy="36999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72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D31701-8267-4AA6-ADE7-D091F6FF0C3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900" b="0" i="0" u="none" strike="noStrike" kern="1200" cap="none" spc="0" normalizeH="0" baseline="0" noProof="0" smtClean="0">
                <a:ln>
                  <a:noFill/>
                </a:ln>
                <a:solidFill>
                  <a:srgbClr val="8B8580"/>
                </a:solidFill>
                <a:effectLst/>
                <a:uLnTx/>
                <a:uFillTx/>
                <a:latin typeface="Oracle Sans T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a:t>
            </a:fld>
            <a:endParaRPr kumimoji="0" lang="en-US" sz="900" b="0" i="0" u="none" strike="noStrike" kern="1200" cap="none" spc="0" normalizeH="0" baseline="0" noProof="0" dirty="0">
              <a:ln>
                <a:noFill/>
              </a:ln>
              <a:solidFill>
                <a:srgbClr val="8B8580"/>
              </a:solidFill>
              <a:effectLst/>
              <a:uLnTx/>
              <a:uFillTx/>
              <a:latin typeface="Oracle Sans Tab"/>
              <a:ea typeface="+mn-ea"/>
              <a:cs typeface="+mn-cs"/>
            </a:endParaRPr>
          </a:p>
        </p:txBody>
      </p:sp>
      <p:sp>
        <p:nvSpPr>
          <p:cNvPr id="15" name="Rectangle 14">
            <a:extLst>
              <a:ext uri="{FF2B5EF4-FFF2-40B4-BE49-F238E27FC236}">
                <a16:creationId xmlns:a16="http://schemas.microsoft.com/office/drawing/2014/main" id="{298F8133-D583-44CC-84FE-4DCC51E30671}"/>
              </a:ext>
            </a:extLst>
          </p:cNvPr>
          <p:cNvSpPr/>
          <p:nvPr>
            <p:custDataLst>
              <p:tags r:id="rId1"/>
            </p:custDataLst>
          </p:nvPr>
        </p:nvSpPr>
        <p:spPr bwMode="gray">
          <a:xfrm>
            <a:off x="5140308" y="821186"/>
            <a:ext cx="8167919" cy="4319312"/>
          </a:xfrm>
          <a:prstGeom prst="rect">
            <a:avLst/>
          </a:prstGeom>
          <a:noFill/>
          <a:ln w="190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Oracle Sans Tab"/>
              <a:ea typeface="+mn-ea"/>
              <a:cs typeface="+mn-cs"/>
            </a:endParaRPr>
          </a:p>
        </p:txBody>
      </p:sp>
      <p:sp>
        <p:nvSpPr>
          <p:cNvPr id="7" name="TextBox 6">
            <a:extLst>
              <a:ext uri="{FF2B5EF4-FFF2-40B4-BE49-F238E27FC236}">
                <a16:creationId xmlns:a16="http://schemas.microsoft.com/office/drawing/2014/main" id="{E431806B-F40E-4429-9205-866BDAF89B4F}"/>
              </a:ext>
            </a:extLst>
          </p:cNvPr>
          <p:cNvSpPr txBox="1"/>
          <p:nvPr/>
        </p:nvSpPr>
        <p:spPr>
          <a:xfrm>
            <a:off x="647700" y="4859986"/>
            <a:ext cx="1066800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A1816"/>
                </a:solidFill>
                <a:effectLst/>
                <a:latin typeface="Oracle Sans" panose="020B0503020204020204" pitchFamily="34" charset="0"/>
              </a:rPr>
              <a:t>The Intents bar chart has three views: All Intents, Answer Intents (selected in this image), Transaction intents. Because Answer (Static) Intents is selected, the word cloud contains the key phrases for the answer intents only.</a:t>
            </a:r>
            <a:br>
              <a:rPr kumimoji="0" lang="en-US" sz="1800" b="0" i="0" u="none" strike="noStrike" kern="1200" cap="none" spc="0" normalizeH="0" baseline="0" noProof="0" dirty="0">
                <a:ln>
                  <a:noFill/>
                </a:ln>
                <a:solidFill>
                  <a:srgbClr val="312D2A"/>
                </a:solidFill>
                <a:effectLst/>
                <a:uLnTx/>
                <a:uFillTx/>
                <a:latin typeface="Oracle Sans Tab"/>
                <a:ea typeface="+mn-ea"/>
                <a:cs typeface="+mn-cs"/>
              </a:rPr>
            </a:br>
            <a:endParaRPr kumimoji="0" lang="en-US" sz="1800" b="0" i="0" u="none" strike="noStrike" kern="1200" cap="none" spc="0" normalizeH="0" baseline="0" noProof="0" dirty="0">
              <a:ln>
                <a:noFill/>
              </a:ln>
              <a:solidFill>
                <a:srgbClr val="312D2A"/>
              </a:solidFill>
              <a:effectLst/>
              <a:uLnTx/>
              <a:uFillTx/>
              <a:latin typeface="Oracle Sans Tab"/>
              <a:ea typeface="+mn-ea"/>
              <a:cs typeface="+mn-cs"/>
            </a:endParaRPr>
          </a:p>
        </p:txBody>
      </p:sp>
      <p:sp>
        <p:nvSpPr>
          <p:cNvPr id="9" name="Title 1">
            <a:extLst>
              <a:ext uri="{FF2B5EF4-FFF2-40B4-BE49-F238E27FC236}">
                <a16:creationId xmlns:a16="http://schemas.microsoft.com/office/drawing/2014/main" id="{5B3DAEFA-DF37-490F-80DF-E635FE3E0F9C}"/>
              </a:ext>
            </a:extLst>
          </p:cNvPr>
          <p:cNvSpPr txBox="1">
            <a:spLocks/>
          </p:cNvSpPr>
          <p:nvPr/>
        </p:nvSpPr>
        <p:spPr>
          <a:xfrm>
            <a:off x="1304925" y="490174"/>
            <a:ext cx="8701708" cy="361950"/>
          </a:xfrm>
          <a:prstGeom prst="rect">
            <a:avLst/>
          </a:prstGeom>
          <a:noFill/>
          <a:ln>
            <a:noFill/>
          </a:ln>
          <a:effectLst>
            <a:outerShdw blurRad="44450" dist="27940" dir="5400000" algn="ctr">
              <a:srgbClr val="000000">
                <a:alpha val="32000"/>
              </a:srgbClr>
            </a:outerShdw>
          </a:effectLst>
        </p:spPr>
        <p:txBody>
          <a:bodyPr vert="horz" wrap="square" lIns="0" tIns="0" rIns="0" bIns="0" rtlCol="0" anchor="b">
            <a:noAutofit/>
          </a:bodyPr>
          <a:lstStyle>
            <a:lvl1pPr algn="l" defTabSz="914400" rtl="0" eaLnBrk="1" latinLnBrk="0" hangingPunct="1">
              <a:lnSpc>
                <a:spcPct val="95000"/>
              </a:lnSpc>
              <a:spcBef>
                <a:spcPct val="0"/>
              </a:spcBef>
              <a:buNone/>
              <a:defRPr lang="en-US" sz="4000" b="0" i="0" kern="1200" baseline="0" dirty="0">
                <a:solidFill>
                  <a:schemeClr val="tx1"/>
                </a:solidFill>
                <a:latin typeface="+mj-lt"/>
                <a:ea typeface="+mn-ea"/>
                <a:cs typeface="+mj-cs"/>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r>
              <a:rPr lang="en-US" sz="3200" b="1" dirty="0">
                <a:solidFill>
                  <a:srgbClr val="312D2A"/>
                </a:solidFill>
                <a:latin typeface="Oracle Sans Tab"/>
              </a:rPr>
              <a:t>View Intent Usage – Static Word Cloud</a:t>
            </a:r>
            <a:endParaRPr kumimoji="0" lang="en-US" sz="3200" b="1" i="0" u="none" strike="noStrike" kern="1200" cap="none" spc="0" normalizeH="0" baseline="0" noProof="0" dirty="0">
              <a:ln>
                <a:noFill/>
              </a:ln>
              <a:solidFill>
                <a:srgbClr val="312D2A"/>
              </a:solidFill>
              <a:effectLst/>
              <a:uLnTx/>
              <a:uFillTx/>
              <a:latin typeface="Oracle Sans Tab"/>
              <a:ea typeface="+mn-ea"/>
              <a:cs typeface="+mj-cs"/>
            </a:endParaRPr>
          </a:p>
        </p:txBody>
      </p:sp>
      <p:pic>
        <p:nvPicPr>
          <p:cNvPr id="16386" name="Picture 2">
            <a:extLst>
              <a:ext uri="{FF2B5EF4-FFF2-40B4-BE49-F238E27FC236}">
                <a16:creationId xmlns:a16="http://schemas.microsoft.com/office/drawing/2014/main" id="{B66CB8F4-9D71-4FC0-AE55-70EC5D2BA4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7760" y="1587064"/>
            <a:ext cx="9305925" cy="29527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013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D31701-8267-4AA6-ADE7-D091F6FF0C3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900" b="0" i="0" u="none" strike="noStrike" kern="1200" cap="none" spc="0" normalizeH="0" baseline="0" noProof="0" smtClean="0">
                <a:ln>
                  <a:noFill/>
                </a:ln>
                <a:solidFill>
                  <a:srgbClr val="8B8580"/>
                </a:solidFill>
                <a:effectLst/>
                <a:uLnTx/>
                <a:uFillTx/>
                <a:latin typeface="Oracle Sans T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a:t>
            </a:fld>
            <a:endParaRPr kumimoji="0" lang="en-US" sz="900" b="0" i="0" u="none" strike="noStrike" kern="1200" cap="none" spc="0" normalizeH="0" baseline="0" noProof="0" dirty="0">
              <a:ln>
                <a:noFill/>
              </a:ln>
              <a:solidFill>
                <a:srgbClr val="8B8580"/>
              </a:solidFill>
              <a:effectLst/>
              <a:uLnTx/>
              <a:uFillTx/>
              <a:latin typeface="Oracle Sans Tab"/>
              <a:ea typeface="+mn-ea"/>
              <a:cs typeface="+mn-cs"/>
            </a:endParaRPr>
          </a:p>
        </p:txBody>
      </p:sp>
      <p:sp>
        <p:nvSpPr>
          <p:cNvPr id="15" name="Rectangle 14">
            <a:extLst>
              <a:ext uri="{FF2B5EF4-FFF2-40B4-BE49-F238E27FC236}">
                <a16:creationId xmlns:a16="http://schemas.microsoft.com/office/drawing/2014/main" id="{298F8133-D583-44CC-84FE-4DCC51E30671}"/>
              </a:ext>
            </a:extLst>
          </p:cNvPr>
          <p:cNvSpPr/>
          <p:nvPr>
            <p:custDataLst>
              <p:tags r:id="rId1"/>
            </p:custDataLst>
          </p:nvPr>
        </p:nvSpPr>
        <p:spPr bwMode="gray">
          <a:xfrm>
            <a:off x="5140308" y="821186"/>
            <a:ext cx="8167919" cy="4319312"/>
          </a:xfrm>
          <a:prstGeom prst="rect">
            <a:avLst/>
          </a:prstGeom>
          <a:noFill/>
          <a:ln w="190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Oracle Sans Tab"/>
              <a:ea typeface="+mn-ea"/>
              <a:cs typeface="+mn-cs"/>
            </a:endParaRPr>
          </a:p>
        </p:txBody>
      </p:sp>
      <p:sp>
        <p:nvSpPr>
          <p:cNvPr id="7" name="TextBox 6">
            <a:extLst>
              <a:ext uri="{FF2B5EF4-FFF2-40B4-BE49-F238E27FC236}">
                <a16:creationId xmlns:a16="http://schemas.microsoft.com/office/drawing/2014/main" id="{E431806B-F40E-4429-9205-866BDAF89B4F}"/>
              </a:ext>
            </a:extLst>
          </p:cNvPr>
          <p:cNvSpPr txBox="1"/>
          <p:nvPr/>
        </p:nvSpPr>
        <p:spPr>
          <a:xfrm>
            <a:off x="647700" y="4859986"/>
            <a:ext cx="10668000"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A1816"/>
                </a:solidFill>
                <a:effectLst/>
                <a:latin typeface="Oracle Sans" panose="020B0503020204020204" pitchFamily="34" charset="0"/>
              </a:rPr>
              <a:t>This is the Intents bar chart popular word cloud in the Overview report. Because Transaction Intents is selected, the word cloud contains the key phrases for the transactional intents only. The Most Popular Intents word cloud provides a companion view to the Intents bar chart by displaying the number of completed and incomplete conversations for an intent.</a:t>
            </a:r>
            <a:br>
              <a:rPr kumimoji="0" lang="en-US" sz="1800" b="0" i="0" u="none" strike="noStrike" kern="1200" cap="none" spc="0" normalizeH="0" baseline="0" noProof="0" dirty="0">
                <a:ln>
                  <a:noFill/>
                </a:ln>
                <a:solidFill>
                  <a:srgbClr val="312D2A"/>
                </a:solidFill>
                <a:effectLst/>
                <a:uLnTx/>
                <a:uFillTx/>
                <a:latin typeface="Oracle Sans Tab"/>
                <a:ea typeface="+mn-ea"/>
                <a:cs typeface="+mn-cs"/>
              </a:rPr>
            </a:br>
            <a:endParaRPr kumimoji="0" lang="en-US" sz="1800" b="0" i="0" u="none" strike="noStrike" kern="1200" cap="none" spc="0" normalizeH="0" baseline="0" noProof="0" dirty="0">
              <a:ln>
                <a:noFill/>
              </a:ln>
              <a:solidFill>
                <a:srgbClr val="312D2A"/>
              </a:solidFill>
              <a:effectLst/>
              <a:uLnTx/>
              <a:uFillTx/>
              <a:latin typeface="Oracle Sans Tab"/>
              <a:ea typeface="+mn-ea"/>
              <a:cs typeface="+mn-cs"/>
            </a:endParaRPr>
          </a:p>
        </p:txBody>
      </p:sp>
      <p:sp>
        <p:nvSpPr>
          <p:cNvPr id="9" name="Title 1">
            <a:extLst>
              <a:ext uri="{FF2B5EF4-FFF2-40B4-BE49-F238E27FC236}">
                <a16:creationId xmlns:a16="http://schemas.microsoft.com/office/drawing/2014/main" id="{5B3DAEFA-DF37-490F-80DF-E635FE3E0F9C}"/>
              </a:ext>
            </a:extLst>
          </p:cNvPr>
          <p:cNvSpPr txBox="1">
            <a:spLocks/>
          </p:cNvSpPr>
          <p:nvPr/>
        </p:nvSpPr>
        <p:spPr>
          <a:xfrm>
            <a:off x="1304925" y="490174"/>
            <a:ext cx="8701708" cy="361950"/>
          </a:xfrm>
          <a:prstGeom prst="rect">
            <a:avLst/>
          </a:prstGeom>
          <a:noFill/>
          <a:ln>
            <a:noFill/>
          </a:ln>
          <a:effectLst>
            <a:outerShdw blurRad="44450" dist="27940" dir="5400000" algn="ctr">
              <a:srgbClr val="000000">
                <a:alpha val="32000"/>
              </a:srgbClr>
            </a:outerShdw>
          </a:effectLst>
        </p:spPr>
        <p:txBody>
          <a:bodyPr vert="horz" wrap="square" lIns="0" tIns="0" rIns="0" bIns="0" rtlCol="0" anchor="b">
            <a:noAutofit/>
          </a:bodyPr>
          <a:lstStyle>
            <a:lvl1pPr algn="l" defTabSz="914400" rtl="0" eaLnBrk="1" latinLnBrk="0" hangingPunct="1">
              <a:lnSpc>
                <a:spcPct val="95000"/>
              </a:lnSpc>
              <a:spcBef>
                <a:spcPct val="0"/>
              </a:spcBef>
              <a:buNone/>
              <a:defRPr lang="en-US" sz="4000" b="0" i="0" kern="1200" baseline="0" dirty="0">
                <a:solidFill>
                  <a:schemeClr val="tx1"/>
                </a:solidFill>
                <a:latin typeface="+mj-lt"/>
                <a:ea typeface="+mn-ea"/>
                <a:cs typeface="+mj-cs"/>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r>
              <a:rPr lang="en-US" sz="3200" b="1" dirty="0">
                <a:solidFill>
                  <a:srgbClr val="312D2A"/>
                </a:solidFill>
                <a:latin typeface="Oracle Sans Tab"/>
              </a:rPr>
              <a:t>View Intent Usage – Transaction Word Cloud</a:t>
            </a:r>
            <a:endParaRPr kumimoji="0" lang="en-US" sz="3200" b="1" i="0" u="none" strike="noStrike" kern="1200" cap="none" spc="0" normalizeH="0" baseline="0" noProof="0" dirty="0">
              <a:ln>
                <a:noFill/>
              </a:ln>
              <a:solidFill>
                <a:srgbClr val="312D2A"/>
              </a:solidFill>
              <a:effectLst/>
              <a:uLnTx/>
              <a:uFillTx/>
              <a:latin typeface="Oracle Sans Tab"/>
              <a:ea typeface="+mn-ea"/>
              <a:cs typeface="+mj-cs"/>
            </a:endParaRPr>
          </a:p>
        </p:txBody>
      </p:sp>
      <p:pic>
        <p:nvPicPr>
          <p:cNvPr id="15364" name="Picture 4">
            <a:extLst>
              <a:ext uri="{FF2B5EF4-FFF2-40B4-BE49-F238E27FC236}">
                <a16:creationId xmlns:a16="http://schemas.microsoft.com/office/drawing/2014/main" id="{F981051F-C90B-45B0-86AE-71605ABE26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109" y="1536741"/>
            <a:ext cx="5787530" cy="18388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66" name="Picture 6">
            <a:extLst>
              <a:ext uri="{FF2B5EF4-FFF2-40B4-BE49-F238E27FC236}">
                <a16:creationId xmlns:a16="http://schemas.microsoft.com/office/drawing/2014/main" id="{BE238B5A-A5B6-4AB1-ACD4-B8119B3716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5159" y="2190548"/>
            <a:ext cx="4142679" cy="22848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4802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D31701-8267-4AA6-ADE7-D091F6FF0C3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900" b="0" i="0" u="none" strike="noStrike" kern="1200" cap="none" spc="0" normalizeH="0" baseline="0" noProof="0" smtClean="0">
                <a:ln>
                  <a:noFill/>
                </a:ln>
                <a:solidFill>
                  <a:srgbClr val="8B8580"/>
                </a:solidFill>
                <a:effectLst/>
                <a:uLnTx/>
                <a:uFillTx/>
                <a:latin typeface="Oracle Sans T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33</a:t>
            </a:fld>
            <a:endParaRPr kumimoji="0" lang="en-US" sz="900" b="0" i="0" u="none" strike="noStrike" kern="1200" cap="none" spc="0" normalizeH="0" baseline="0" noProof="0" dirty="0">
              <a:ln>
                <a:noFill/>
              </a:ln>
              <a:solidFill>
                <a:srgbClr val="8B8580"/>
              </a:solidFill>
              <a:effectLst/>
              <a:uLnTx/>
              <a:uFillTx/>
              <a:latin typeface="Oracle Sans Tab"/>
              <a:ea typeface="+mn-ea"/>
              <a:cs typeface="+mn-cs"/>
            </a:endParaRPr>
          </a:p>
        </p:txBody>
      </p:sp>
      <p:sp>
        <p:nvSpPr>
          <p:cNvPr id="15" name="Rectangle 14">
            <a:extLst>
              <a:ext uri="{FF2B5EF4-FFF2-40B4-BE49-F238E27FC236}">
                <a16:creationId xmlns:a16="http://schemas.microsoft.com/office/drawing/2014/main" id="{298F8133-D583-44CC-84FE-4DCC51E30671}"/>
              </a:ext>
            </a:extLst>
          </p:cNvPr>
          <p:cNvSpPr/>
          <p:nvPr>
            <p:custDataLst>
              <p:tags r:id="rId1"/>
            </p:custDataLst>
          </p:nvPr>
        </p:nvSpPr>
        <p:spPr bwMode="gray">
          <a:xfrm>
            <a:off x="5140308" y="821186"/>
            <a:ext cx="8167919" cy="4319312"/>
          </a:xfrm>
          <a:prstGeom prst="rect">
            <a:avLst/>
          </a:prstGeom>
          <a:noFill/>
          <a:ln w="190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Oracle Sans Tab"/>
              <a:ea typeface="+mn-ea"/>
              <a:cs typeface="+mn-cs"/>
            </a:endParaRPr>
          </a:p>
        </p:txBody>
      </p:sp>
      <p:sp>
        <p:nvSpPr>
          <p:cNvPr id="7" name="TextBox 6">
            <a:extLst>
              <a:ext uri="{FF2B5EF4-FFF2-40B4-BE49-F238E27FC236}">
                <a16:creationId xmlns:a16="http://schemas.microsoft.com/office/drawing/2014/main" id="{E431806B-F40E-4429-9205-866BDAF89B4F}"/>
              </a:ext>
            </a:extLst>
          </p:cNvPr>
          <p:cNvSpPr txBox="1"/>
          <p:nvPr/>
        </p:nvSpPr>
        <p:spPr>
          <a:xfrm>
            <a:off x="647700" y="4859986"/>
            <a:ext cx="1066800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A1816"/>
                </a:solidFill>
                <a:effectLst/>
                <a:latin typeface="Oracle Sans" panose="020B0503020204020204" pitchFamily="34" charset="0"/>
              </a:rPr>
              <a:t>You can see the actual user message (or the messages grouped within a key phrase) within the context of a conversation when you click a phrase and then choose </a:t>
            </a:r>
            <a:r>
              <a:rPr lang="en-US" b="1" i="0" dirty="0">
                <a:solidFill>
                  <a:srgbClr val="1A1816"/>
                </a:solidFill>
                <a:effectLst/>
                <a:latin typeface="Oracle Sans" panose="020B0503020204020204" pitchFamily="34" charset="0"/>
              </a:rPr>
              <a:t>View Conversations</a:t>
            </a:r>
            <a:r>
              <a:rPr lang="en-US" b="0" i="0" dirty="0">
                <a:solidFill>
                  <a:srgbClr val="1A1816"/>
                </a:solidFill>
                <a:effectLst/>
                <a:latin typeface="Oracle Sans" panose="020B0503020204020204" pitchFamily="34" charset="0"/>
              </a:rPr>
              <a:t> from the context menu.</a:t>
            </a:r>
            <a:br>
              <a:rPr kumimoji="0" lang="en-US" sz="1800" b="0" i="0" u="none" strike="noStrike" kern="1200" cap="none" spc="0" normalizeH="0" baseline="0" noProof="0" dirty="0">
                <a:ln>
                  <a:noFill/>
                </a:ln>
                <a:solidFill>
                  <a:srgbClr val="312D2A"/>
                </a:solidFill>
                <a:effectLst/>
                <a:uLnTx/>
                <a:uFillTx/>
                <a:latin typeface="Oracle Sans Tab"/>
                <a:ea typeface="+mn-ea"/>
                <a:cs typeface="+mn-cs"/>
              </a:rPr>
            </a:br>
            <a:endParaRPr kumimoji="0" lang="en-US" sz="1800" b="0" i="0" u="none" strike="noStrike" kern="1200" cap="none" spc="0" normalizeH="0" baseline="0" noProof="0" dirty="0">
              <a:ln>
                <a:noFill/>
              </a:ln>
              <a:solidFill>
                <a:srgbClr val="312D2A"/>
              </a:solidFill>
              <a:effectLst/>
              <a:uLnTx/>
              <a:uFillTx/>
              <a:latin typeface="Oracle Sans Tab"/>
              <a:ea typeface="+mn-ea"/>
              <a:cs typeface="+mn-cs"/>
            </a:endParaRPr>
          </a:p>
        </p:txBody>
      </p:sp>
      <p:sp>
        <p:nvSpPr>
          <p:cNvPr id="9" name="Title 1">
            <a:extLst>
              <a:ext uri="{FF2B5EF4-FFF2-40B4-BE49-F238E27FC236}">
                <a16:creationId xmlns:a16="http://schemas.microsoft.com/office/drawing/2014/main" id="{5B3DAEFA-DF37-490F-80DF-E635FE3E0F9C}"/>
              </a:ext>
            </a:extLst>
          </p:cNvPr>
          <p:cNvSpPr txBox="1">
            <a:spLocks/>
          </p:cNvSpPr>
          <p:nvPr/>
        </p:nvSpPr>
        <p:spPr>
          <a:xfrm>
            <a:off x="1304925" y="490174"/>
            <a:ext cx="8701708" cy="361950"/>
          </a:xfrm>
          <a:prstGeom prst="rect">
            <a:avLst/>
          </a:prstGeom>
          <a:noFill/>
          <a:ln>
            <a:noFill/>
          </a:ln>
          <a:effectLst>
            <a:outerShdw blurRad="44450" dist="27940" dir="5400000" algn="ctr">
              <a:srgbClr val="000000">
                <a:alpha val="32000"/>
              </a:srgbClr>
            </a:outerShdw>
          </a:effectLst>
        </p:spPr>
        <p:txBody>
          <a:bodyPr vert="horz" wrap="square" lIns="0" tIns="0" rIns="0" bIns="0" rtlCol="0" anchor="b">
            <a:noAutofit/>
          </a:bodyPr>
          <a:lstStyle>
            <a:lvl1pPr algn="l" defTabSz="914400" rtl="0" eaLnBrk="1" latinLnBrk="0" hangingPunct="1">
              <a:lnSpc>
                <a:spcPct val="95000"/>
              </a:lnSpc>
              <a:spcBef>
                <a:spcPct val="0"/>
              </a:spcBef>
              <a:buNone/>
              <a:defRPr lang="en-US" sz="4000" b="0" i="0" kern="1200" baseline="0" dirty="0">
                <a:solidFill>
                  <a:schemeClr val="tx1"/>
                </a:solidFill>
                <a:latin typeface="+mj-lt"/>
                <a:ea typeface="+mn-ea"/>
                <a:cs typeface="+mj-cs"/>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r>
              <a:rPr lang="en-US" sz="3200" b="1" dirty="0">
                <a:solidFill>
                  <a:srgbClr val="312D2A"/>
                </a:solidFill>
                <a:latin typeface="Oracle Sans Tab"/>
              </a:rPr>
              <a:t>View Intent Usage – View Conversations</a:t>
            </a:r>
            <a:endParaRPr kumimoji="0" lang="en-US" sz="3200" b="1" i="0" u="none" strike="noStrike" kern="1200" cap="none" spc="0" normalizeH="0" baseline="0" noProof="0" dirty="0">
              <a:ln>
                <a:noFill/>
              </a:ln>
              <a:solidFill>
                <a:srgbClr val="312D2A"/>
              </a:solidFill>
              <a:effectLst/>
              <a:uLnTx/>
              <a:uFillTx/>
              <a:latin typeface="Oracle Sans Tab"/>
              <a:ea typeface="+mn-ea"/>
              <a:cs typeface="+mj-cs"/>
            </a:endParaRPr>
          </a:p>
        </p:txBody>
      </p:sp>
      <p:pic>
        <p:nvPicPr>
          <p:cNvPr id="18434" name="Picture 2">
            <a:extLst>
              <a:ext uri="{FF2B5EF4-FFF2-40B4-BE49-F238E27FC236}">
                <a16:creationId xmlns:a16="http://schemas.microsoft.com/office/drawing/2014/main" id="{AB81B805-9D7F-4629-9E34-9497AEC4AA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 y="1304924"/>
            <a:ext cx="4135476" cy="25322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8436" name="Picture 4">
            <a:extLst>
              <a:ext uri="{FF2B5EF4-FFF2-40B4-BE49-F238E27FC236}">
                <a16:creationId xmlns:a16="http://schemas.microsoft.com/office/drawing/2014/main" id="{BBA32B8C-0618-4FBF-8A8D-D01BDD28F0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4899" y="2657526"/>
            <a:ext cx="6940738" cy="183911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050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D31701-8267-4AA6-ADE7-D091F6FF0C3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900" b="0" i="0" u="none" strike="noStrike" kern="1200" cap="none" spc="0" normalizeH="0" baseline="0" noProof="0" smtClean="0">
                <a:ln>
                  <a:noFill/>
                </a:ln>
                <a:solidFill>
                  <a:srgbClr val="8B8580"/>
                </a:solidFill>
                <a:effectLst/>
                <a:uLnTx/>
                <a:uFillTx/>
                <a:latin typeface="Oracle Sans T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34</a:t>
            </a:fld>
            <a:endParaRPr kumimoji="0" lang="en-US" sz="900" b="0" i="0" u="none" strike="noStrike" kern="1200" cap="none" spc="0" normalizeH="0" baseline="0" noProof="0" dirty="0">
              <a:ln>
                <a:noFill/>
              </a:ln>
              <a:solidFill>
                <a:srgbClr val="8B8580"/>
              </a:solidFill>
              <a:effectLst/>
              <a:uLnTx/>
              <a:uFillTx/>
              <a:latin typeface="Oracle Sans Tab"/>
              <a:ea typeface="+mn-ea"/>
              <a:cs typeface="+mn-cs"/>
            </a:endParaRPr>
          </a:p>
        </p:txBody>
      </p:sp>
      <p:sp>
        <p:nvSpPr>
          <p:cNvPr id="15" name="Rectangle 14">
            <a:extLst>
              <a:ext uri="{FF2B5EF4-FFF2-40B4-BE49-F238E27FC236}">
                <a16:creationId xmlns:a16="http://schemas.microsoft.com/office/drawing/2014/main" id="{298F8133-D583-44CC-84FE-4DCC51E30671}"/>
              </a:ext>
            </a:extLst>
          </p:cNvPr>
          <p:cNvSpPr/>
          <p:nvPr>
            <p:custDataLst>
              <p:tags r:id="rId1"/>
            </p:custDataLst>
          </p:nvPr>
        </p:nvSpPr>
        <p:spPr bwMode="gray">
          <a:xfrm>
            <a:off x="5140308" y="821186"/>
            <a:ext cx="8167919" cy="4319312"/>
          </a:xfrm>
          <a:prstGeom prst="rect">
            <a:avLst/>
          </a:prstGeom>
          <a:noFill/>
          <a:ln w="190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Oracle Sans Tab"/>
              <a:ea typeface="+mn-ea"/>
              <a:cs typeface="+mn-cs"/>
            </a:endParaRPr>
          </a:p>
        </p:txBody>
      </p:sp>
      <p:sp>
        <p:nvSpPr>
          <p:cNvPr id="7" name="TextBox 6">
            <a:extLst>
              <a:ext uri="{FF2B5EF4-FFF2-40B4-BE49-F238E27FC236}">
                <a16:creationId xmlns:a16="http://schemas.microsoft.com/office/drawing/2014/main" id="{E431806B-F40E-4429-9205-866BDAF89B4F}"/>
              </a:ext>
            </a:extLst>
          </p:cNvPr>
          <p:cNvSpPr txBox="1"/>
          <p:nvPr/>
        </p:nvSpPr>
        <p:spPr>
          <a:xfrm>
            <a:off x="1099185" y="5488769"/>
            <a:ext cx="10668000" cy="1477328"/>
          </a:xfrm>
          <a:prstGeom prst="rect">
            <a:avLst/>
          </a:prstGeom>
          <a:noFill/>
        </p:spPr>
        <p:txBody>
          <a:bodyPr wrap="square">
            <a:spAutoFit/>
          </a:bodyPr>
          <a:lstStyle/>
          <a:p>
            <a:r>
              <a:rPr lang="en-US" b="0" i="0" dirty="0">
                <a:solidFill>
                  <a:srgbClr val="1A1816"/>
                </a:solidFill>
                <a:effectLst/>
                <a:latin typeface="Oracle Sans" panose="020B0503020204020204" pitchFamily="34" charset="0"/>
              </a:rPr>
              <a:t>This report shows Closest Predictions: A horizontal bar chart. The intents are on the y axis, and the intent count is on the x axis. Top Unresolved Messages (directly to the right of the Closest Predictions pane): Ranks the messages using the Phrase and Score columns.</a:t>
            </a:r>
          </a:p>
          <a:p>
            <a:endParaRPr lang="en-US" b="0" i="0" dirty="0">
              <a:solidFill>
                <a:srgbClr val="1A1816"/>
              </a:solidFill>
              <a:effectLst/>
              <a:latin typeface="Oracle Sans" panose="020B05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12D2A"/>
              </a:solidFill>
              <a:effectLst/>
              <a:uLnTx/>
              <a:uFillTx/>
              <a:latin typeface="Oracle Sans Tab"/>
              <a:ea typeface="+mn-ea"/>
              <a:cs typeface="+mn-cs"/>
            </a:endParaRPr>
          </a:p>
        </p:txBody>
      </p:sp>
      <p:sp>
        <p:nvSpPr>
          <p:cNvPr id="9" name="Title 1">
            <a:extLst>
              <a:ext uri="{FF2B5EF4-FFF2-40B4-BE49-F238E27FC236}">
                <a16:creationId xmlns:a16="http://schemas.microsoft.com/office/drawing/2014/main" id="{5B3DAEFA-DF37-490F-80DF-E635FE3E0F9C}"/>
              </a:ext>
            </a:extLst>
          </p:cNvPr>
          <p:cNvSpPr txBox="1">
            <a:spLocks/>
          </p:cNvSpPr>
          <p:nvPr/>
        </p:nvSpPr>
        <p:spPr>
          <a:xfrm>
            <a:off x="1304925" y="490174"/>
            <a:ext cx="8701708" cy="361950"/>
          </a:xfrm>
          <a:prstGeom prst="rect">
            <a:avLst/>
          </a:prstGeom>
          <a:noFill/>
          <a:ln>
            <a:noFill/>
          </a:ln>
          <a:effectLst>
            <a:outerShdw blurRad="44450" dist="27940" dir="5400000" algn="ctr">
              <a:srgbClr val="000000">
                <a:alpha val="32000"/>
              </a:srgbClr>
            </a:outerShdw>
          </a:effectLst>
        </p:spPr>
        <p:txBody>
          <a:bodyPr vert="horz" wrap="square" lIns="0" tIns="0" rIns="0" bIns="0" rtlCol="0" anchor="b">
            <a:noAutofit/>
          </a:bodyPr>
          <a:lstStyle>
            <a:lvl1pPr algn="l" defTabSz="914400" rtl="0" eaLnBrk="1" latinLnBrk="0" hangingPunct="1">
              <a:lnSpc>
                <a:spcPct val="95000"/>
              </a:lnSpc>
              <a:spcBef>
                <a:spcPct val="0"/>
              </a:spcBef>
              <a:buNone/>
              <a:defRPr lang="en-US" sz="4000" b="0" i="0" kern="1200" baseline="0" dirty="0">
                <a:solidFill>
                  <a:schemeClr val="tx1"/>
                </a:solidFill>
                <a:latin typeface="+mj-lt"/>
                <a:ea typeface="+mn-ea"/>
                <a:cs typeface="+mj-cs"/>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r>
              <a:rPr lang="en-US" sz="3200" b="1" dirty="0">
                <a:solidFill>
                  <a:srgbClr val="312D2A"/>
                </a:solidFill>
                <a:latin typeface="Oracle Sans Tab"/>
              </a:rPr>
              <a:t>Unresolved Intents Report</a:t>
            </a:r>
            <a:endParaRPr kumimoji="0" lang="en-US" sz="3200" b="1" i="0" u="none" strike="noStrike" kern="1200" cap="none" spc="0" normalizeH="0" baseline="0" noProof="0" dirty="0">
              <a:ln>
                <a:noFill/>
              </a:ln>
              <a:solidFill>
                <a:srgbClr val="312D2A"/>
              </a:solidFill>
              <a:effectLst/>
              <a:uLnTx/>
              <a:uFillTx/>
              <a:latin typeface="Oracle Sans Tab"/>
              <a:ea typeface="+mn-ea"/>
              <a:cs typeface="+mj-cs"/>
            </a:endParaRPr>
          </a:p>
        </p:txBody>
      </p:sp>
      <p:pic>
        <p:nvPicPr>
          <p:cNvPr id="29698" name="Picture 2">
            <a:extLst>
              <a:ext uri="{FF2B5EF4-FFF2-40B4-BE49-F238E27FC236}">
                <a16:creationId xmlns:a16="http://schemas.microsoft.com/office/drawing/2014/main" id="{542ABFEA-21C6-49F7-86A8-B2C46D07FE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8250" y="1183136"/>
            <a:ext cx="6819900" cy="39943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949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D31701-8267-4AA6-ADE7-D091F6FF0C3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900" b="0" i="0" u="none" strike="noStrike" kern="1200" cap="none" spc="0" normalizeH="0" baseline="0" noProof="0" smtClean="0">
                <a:ln>
                  <a:noFill/>
                </a:ln>
                <a:solidFill>
                  <a:srgbClr val="8B8580"/>
                </a:solidFill>
                <a:effectLst/>
                <a:uLnTx/>
                <a:uFillTx/>
                <a:latin typeface="Oracle Sans T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35</a:t>
            </a:fld>
            <a:endParaRPr kumimoji="0" lang="en-US" sz="900" b="0" i="0" u="none" strike="noStrike" kern="1200" cap="none" spc="0" normalizeH="0" baseline="0" noProof="0" dirty="0">
              <a:ln>
                <a:noFill/>
              </a:ln>
              <a:solidFill>
                <a:srgbClr val="8B8580"/>
              </a:solidFill>
              <a:effectLst/>
              <a:uLnTx/>
              <a:uFillTx/>
              <a:latin typeface="Oracle Sans Tab"/>
              <a:ea typeface="+mn-ea"/>
              <a:cs typeface="+mn-cs"/>
            </a:endParaRPr>
          </a:p>
        </p:txBody>
      </p:sp>
      <p:sp>
        <p:nvSpPr>
          <p:cNvPr id="15" name="Rectangle 14">
            <a:extLst>
              <a:ext uri="{FF2B5EF4-FFF2-40B4-BE49-F238E27FC236}">
                <a16:creationId xmlns:a16="http://schemas.microsoft.com/office/drawing/2014/main" id="{298F8133-D583-44CC-84FE-4DCC51E30671}"/>
              </a:ext>
            </a:extLst>
          </p:cNvPr>
          <p:cNvSpPr/>
          <p:nvPr>
            <p:custDataLst>
              <p:tags r:id="rId1"/>
            </p:custDataLst>
          </p:nvPr>
        </p:nvSpPr>
        <p:spPr bwMode="gray">
          <a:xfrm>
            <a:off x="5140308" y="821186"/>
            <a:ext cx="8167919" cy="4319312"/>
          </a:xfrm>
          <a:prstGeom prst="rect">
            <a:avLst/>
          </a:prstGeom>
          <a:noFill/>
          <a:ln w="190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Oracle Sans Tab"/>
              <a:ea typeface="+mn-ea"/>
              <a:cs typeface="+mn-cs"/>
            </a:endParaRPr>
          </a:p>
        </p:txBody>
      </p:sp>
      <p:sp>
        <p:nvSpPr>
          <p:cNvPr id="7" name="TextBox 6">
            <a:extLst>
              <a:ext uri="{FF2B5EF4-FFF2-40B4-BE49-F238E27FC236}">
                <a16:creationId xmlns:a16="http://schemas.microsoft.com/office/drawing/2014/main" id="{E431806B-F40E-4429-9205-866BDAF89B4F}"/>
              </a:ext>
            </a:extLst>
          </p:cNvPr>
          <p:cNvSpPr txBox="1"/>
          <p:nvPr/>
        </p:nvSpPr>
        <p:spPr>
          <a:xfrm>
            <a:off x="1200593" y="4732846"/>
            <a:ext cx="10019413" cy="1477328"/>
          </a:xfrm>
          <a:prstGeom prst="rect">
            <a:avLst/>
          </a:prstGeom>
          <a:noFill/>
        </p:spPr>
        <p:txBody>
          <a:bodyPr wrap="square">
            <a:spAutoFit/>
          </a:bodyPr>
          <a:lstStyle/>
          <a:p>
            <a:r>
              <a:rPr lang="en-US" b="0" i="0" dirty="0">
                <a:solidFill>
                  <a:srgbClr val="1A1816"/>
                </a:solidFill>
                <a:effectLst/>
                <a:latin typeface="Oracle Sans" panose="020B0503020204020204" pitchFamily="34" charset="0"/>
              </a:rPr>
              <a:t>The Paths report lets you find out how many conversations flowed through the intents' execution paths for any given period. This report renders a path that's similar to a transit map where the stops can represent intents, the states defined in the dialog flow definition and the </a:t>
            </a:r>
            <a:r>
              <a:rPr lang="en-US" dirty="0">
                <a:solidFill>
                  <a:srgbClr val="1A1816"/>
                </a:solidFill>
                <a:latin typeface="Oracle Sans" panose="020B0503020204020204" pitchFamily="34" charset="0"/>
              </a:rPr>
              <a:t>internal states </a:t>
            </a:r>
            <a:r>
              <a:rPr lang="en-US" b="0" i="0" dirty="0">
                <a:solidFill>
                  <a:srgbClr val="1A1816"/>
                </a:solidFill>
                <a:effectLst/>
                <a:latin typeface="Oracle Sans" panose="020B0503020204020204" pitchFamily="34" charset="0"/>
              </a:rPr>
              <a:t>that mark the beginning and end of every conversation that is not classified as in-progress.</a:t>
            </a:r>
            <a:endParaRPr kumimoji="0" lang="en-US" sz="1800" b="0" i="0" u="none" strike="noStrike" kern="1200" cap="none" spc="0" normalizeH="0" baseline="0" noProof="0" dirty="0">
              <a:ln>
                <a:noFill/>
              </a:ln>
              <a:solidFill>
                <a:srgbClr val="312D2A"/>
              </a:solidFill>
              <a:effectLst/>
              <a:uLnTx/>
              <a:uFillTx/>
              <a:latin typeface="Oracle Sans Tab"/>
              <a:ea typeface="+mn-ea"/>
              <a:cs typeface="+mn-cs"/>
            </a:endParaRPr>
          </a:p>
        </p:txBody>
      </p:sp>
      <p:sp>
        <p:nvSpPr>
          <p:cNvPr id="9" name="Title 1">
            <a:extLst>
              <a:ext uri="{FF2B5EF4-FFF2-40B4-BE49-F238E27FC236}">
                <a16:creationId xmlns:a16="http://schemas.microsoft.com/office/drawing/2014/main" id="{5B3DAEFA-DF37-490F-80DF-E635FE3E0F9C}"/>
              </a:ext>
            </a:extLst>
          </p:cNvPr>
          <p:cNvSpPr txBox="1">
            <a:spLocks/>
          </p:cNvSpPr>
          <p:nvPr/>
        </p:nvSpPr>
        <p:spPr>
          <a:xfrm>
            <a:off x="1304924" y="490174"/>
            <a:ext cx="10296525" cy="361950"/>
          </a:xfrm>
          <a:prstGeom prst="rect">
            <a:avLst/>
          </a:prstGeom>
          <a:noFill/>
          <a:ln>
            <a:noFill/>
          </a:ln>
          <a:effectLst>
            <a:outerShdw blurRad="44450" dist="27940" dir="5400000" algn="ctr">
              <a:srgbClr val="000000">
                <a:alpha val="32000"/>
              </a:srgbClr>
            </a:outerShdw>
          </a:effectLst>
        </p:spPr>
        <p:txBody>
          <a:bodyPr vert="horz" wrap="square" lIns="0" tIns="0" rIns="0" bIns="0" rtlCol="0" anchor="b">
            <a:noAutofit/>
          </a:bodyPr>
          <a:lstStyle>
            <a:lvl1pPr algn="l" defTabSz="914400" rtl="0" eaLnBrk="1" latinLnBrk="0" hangingPunct="1">
              <a:lnSpc>
                <a:spcPct val="95000"/>
              </a:lnSpc>
              <a:spcBef>
                <a:spcPct val="0"/>
              </a:spcBef>
              <a:buNone/>
              <a:defRPr lang="en-US" sz="4000" b="0" i="0" kern="1200" baseline="0" dirty="0">
                <a:solidFill>
                  <a:schemeClr val="tx1"/>
                </a:solidFill>
                <a:latin typeface="+mj-lt"/>
                <a:ea typeface="+mn-ea"/>
                <a:cs typeface="+mj-cs"/>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r>
              <a:rPr lang="en-US" sz="3200" b="1" dirty="0">
                <a:solidFill>
                  <a:srgbClr val="312D2A"/>
                </a:solidFill>
                <a:latin typeface="Oracle Sans Tab"/>
              </a:rPr>
              <a:t>Review Path Insight Report</a:t>
            </a:r>
            <a:endParaRPr kumimoji="0" lang="en-US" sz="3200" b="1" i="0" u="none" strike="noStrike" kern="1200" cap="none" spc="0" normalizeH="0" baseline="0" noProof="0" dirty="0">
              <a:ln>
                <a:noFill/>
              </a:ln>
              <a:solidFill>
                <a:srgbClr val="312D2A"/>
              </a:solidFill>
              <a:effectLst/>
              <a:uLnTx/>
              <a:uFillTx/>
              <a:latin typeface="Oracle Sans Tab"/>
              <a:ea typeface="+mn-ea"/>
              <a:cs typeface="+mj-cs"/>
            </a:endParaRPr>
          </a:p>
        </p:txBody>
      </p:sp>
      <p:pic>
        <p:nvPicPr>
          <p:cNvPr id="31746" name="Picture 2">
            <a:extLst>
              <a:ext uri="{FF2B5EF4-FFF2-40B4-BE49-F238E27FC236}">
                <a16:creationId xmlns:a16="http://schemas.microsoft.com/office/drawing/2014/main" id="{AAA91A10-3647-40ED-8E34-76A2186367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1175" y="1639477"/>
            <a:ext cx="4991100" cy="27807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46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D31701-8267-4AA6-ADE7-D091F6FF0C3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900" b="0" i="0" u="none" strike="noStrike" kern="1200" cap="none" spc="0" normalizeH="0" baseline="0" noProof="0" smtClean="0">
                <a:ln>
                  <a:noFill/>
                </a:ln>
                <a:solidFill>
                  <a:srgbClr val="8B8580"/>
                </a:solidFill>
                <a:effectLst/>
                <a:uLnTx/>
                <a:uFillTx/>
                <a:latin typeface="Oracle Sans T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36</a:t>
            </a:fld>
            <a:endParaRPr kumimoji="0" lang="en-US" sz="900" b="0" i="0" u="none" strike="noStrike" kern="1200" cap="none" spc="0" normalizeH="0" baseline="0" noProof="0" dirty="0">
              <a:ln>
                <a:noFill/>
              </a:ln>
              <a:solidFill>
                <a:srgbClr val="8B8580"/>
              </a:solidFill>
              <a:effectLst/>
              <a:uLnTx/>
              <a:uFillTx/>
              <a:latin typeface="Oracle Sans Tab"/>
              <a:ea typeface="+mn-ea"/>
              <a:cs typeface="+mn-cs"/>
            </a:endParaRPr>
          </a:p>
        </p:txBody>
      </p:sp>
      <p:sp>
        <p:nvSpPr>
          <p:cNvPr id="15" name="Rectangle 14">
            <a:extLst>
              <a:ext uri="{FF2B5EF4-FFF2-40B4-BE49-F238E27FC236}">
                <a16:creationId xmlns:a16="http://schemas.microsoft.com/office/drawing/2014/main" id="{298F8133-D583-44CC-84FE-4DCC51E30671}"/>
              </a:ext>
            </a:extLst>
          </p:cNvPr>
          <p:cNvSpPr/>
          <p:nvPr>
            <p:custDataLst>
              <p:tags r:id="rId1"/>
            </p:custDataLst>
          </p:nvPr>
        </p:nvSpPr>
        <p:spPr bwMode="gray">
          <a:xfrm>
            <a:off x="5140308" y="821186"/>
            <a:ext cx="8167919" cy="4319312"/>
          </a:xfrm>
          <a:prstGeom prst="rect">
            <a:avLst/>
          </a:prstGeom>
          <a:noFill/>
          <a:ln w="190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Oracle Sans Tab"/>
              <a:ea typeface="+mn-ea"/>
              <a:cs typeface="+mn-cs"/>
            </a:endParaRPr>
          </a:p>
        </p:txBody>
      </p:sp>
      <p:sp>
        <p:nvSpPr>
          <p:cNvPr id="7" name="TextBox 6">
            <a:extLst>
              <a:ext uri="{FF2B5EF4-FFF2-40B4-BE49-F238E27FC236}">
                <a16:creationId xmlns:a16="http://schemas.microsoft.com/office/drawing/2014/main" id="{E431806B-F40E-4429-9205-866BDAF89B4F}"/>
              </a:ext>
            </a:extLst>
          </p:cNvPr>
          <p:cNvSpPr txBox="1"/>
          <p:nvPr/>
        </p:nvSpPr>
        <p:spPr>
          <a:xfrm>
            <a:off x="396294" y="3633304"/>
            <a:ext cx="5552632" cy="2031325"/>
          </a:xfrm>
          <a:prstGeom prst="rect">
            <a:avLst/>
          </a:prstGeom>
          <a:noFill/>
        </p:spPr>
        <p:txBody>
          <a:bodyPr wrap="square">
            <a:spAutoFit/>
          </a:bodyPr>
          <a:lstStyle/>
          <a:p>
            <a:r>
              <a:rPr lang="en-US" b="0" i="0" dirty="0">
                <a:solidFill>
                  <a:srgbClr val="1A1816"/>
                </a:solidFill>
                <a:effectLst/>
                <a:latin typeface="Oracle Sans" panose="020B0503020204020204" pitchFamily="34" charset="0"/>
              </a:rPr>
              <a:t>The Paths report renders an intent execution path according to your query parameters. You can query this report for both the complete and incomplete execution paths for any or all intents, set the length of the path by choosing a final state, and isolate portions of the execution paths by excluding states that are of secondary importance. </a:t>
            </a:r>
            <a:endParaRPr kumimoji="0" lang="en-US" sz="1800" b="0" i="0" u="none" strike="noStrike" kern="1200" cap="none" spc="0" normalizeH="0" baseline="0" noProof="0" dirty="0">
              <a:ln>
                <a:noFill/>
              </a:ln>
              <a:solidFill>
                <a:srgbClr val="312D2A"/>
              </a:solidFill>
              <a:effectLst/>
              <a:uLnTx/>
              <a:uFillTx/>
              <a:latin typeface="Oracle Sans Tab"/>
              <a:ea typeface="+mn-ea"/>
              <a:cs typeface="+mn-cs"/>
            </a:endParaRPr>
          </a:p>
        </p:txBody>
      </p:sp>
      <p:sp>
        <p:nvSpPr>
          <p:cNvPr id="9" name="Title 1">
            <a:extLst>
              <a:ext uri="{FF2B5EF4-FFF2-40B4-BE49-F238E27FC236}">
                <a16:creationId xmlns:a16="http://schemas.microsoft.com/office/drawing/2014/main" id="{5B3DAEFA-DF37-490F-80DF-E635FE3E0F9C}"/>
              </a:ext>
            </a:extLst>
          </p:cNvPr>
          <p:cNvSpPr txBox="1">
            <a:spLocks/>
          </p:cNvSpPr>
          <p:nvPr/>
        </p:nvSpPr>
        <p:spPr>
          <a:xfrm>
            <a:off x="1304924" y="490174"/>
            <a:ext cx="10296525" cy="361950"/>
          </a:xfrm>
          <a:prstGeom prst="rect">
            <a:avLst/>
          </a:prstGeom>
          <a:noFill/>
          <a:ln>
            <a:noFill/>
          </a:ln>
          <a:effectLst>
            <a:outerShdw blurRad="44450" dist="27940" dir="5400000" algn="ctr">
              <a:srgbClr val="000000">
                <a:alpha val="32000"/>
              </a:srgbClr>
            </a:outerShdw>
          </a:effectLst>
        </p:spPr>
        <p:txBody>
          <a:bodyPr vert="horz" wrap="square" lIns="0" tIns="0" rIns="0" bIns="0" rtlCol="0" anchor="b">
            <a:noAutofit/>
          </a:bodyPr>
          <a:lstStyle>
            <a:lvl1pPr algn="l" defTabSz="914400" rtl="0" eaLnBrk="1" latinLnBrk="0" hangingPunct="1">
              <a:lnSpc>
                <a:spcPct val="95000"/>
              </a:lnSpc>
              <a:spcBef>
                <a:spcPct val="0"/>
              </a:spcBef>
              <a:buNone/>
              <a:defRPr lang="en-US" sz="4000" b="0" i="0" kern="1200" baseline="0" dirty="0">
                <a:solidFill>
                  <a:schemeClr val="tx1"/>
                </a:solidFill>
                <a:latin typeface="+mj-lt"/>
                <a:ea typeface="+mn-ea"/>
                <a:cs typeface="+mj-cs"/>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r>
              <a:rPr lang="en-US" sz="3200" b="1" dirty="0">
                <a:solidFill>
                  <a:srgbClr val="312D2A"/>
                </a:solidFill>
                <a:latin typeface="Oracle Sans Tab"/>
              </a:rPr>
              <a:t>Query the Paths Report</a:t>
            </a:r>
            <a:endParaRPr kumimoji="0" lang="en-US" sz="3200" b="1" i="0" u="none" strike="noStrike" kern="1200" cap="none" spc="0" normalizeH="0" baseline="0" noProof="0" dirty="0">
              <a:ln>
                <a:noFill/>
              </a:ln>
              <a:solidFill>
                <a:srgbClr val="312D2A"/>
              </a:solidFill>
              <a:effectLst/>
              <a:uLnTx/>
              <a:uFillTx/>
              <a:latin typeface="Oracle Sans Tab"/>
              <a:ea typeface="+mn-ea"/>
              <a:cs typeface="+mj-cs"/>
            </a:endParaRPr>
          </a:p>
        </p:txBody>
      </p:sp>
      <p:pic>
        <p:nvPicPr>
          <p:cNvPr id="32770" name="Picture 2">
            <a:extLst>
              <a:ext uri="{FF2B5EF4-FFF2-40B4-BE49-F238E27FC236}">
                <a16:creationId xmlns:a16="http://schemas.microsoft.com/office/drawing/2014/main" id="{19EB8149-9DC2-422E-B94A-3BB8679A02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019" y="1266342"/>
            <a:ext cx="5552631" cy="220393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2772" name="Picture 4">
            <a:extLst>
              <a:ext uri="{FF2B5EF4-FFF2-40B4-BE49-F238E27FC236}">
                <a16:creationId xmlns:a16="http://schemas.microsoft.com/office/drawing/2014/main" id="{BA676A20-FBA2-497B-9A06-03CB76A671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1602" y="1329416"/>
            <a:ext cx="4200525" cy="11715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2774" name="Picture 6">
            <a:extLst>
              <a:ext uri="{FF2B5EF4-FFF2-40B4-BE49-F238E27FC236}">
                <a16:creationId xmlns:a16="http://schemas.microsoft.com/office/drawing/2014/main" id="{A43F750B-D752-4DB5-8F3D-93A44013E2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1602" y="3660311"/>
            <a:ext cx="5024437" cy="24904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41A3933-34E4-42C6-9DDE-9FB81825CED0}"/>
              </a:ext>
            </a:extLst>
          </p:cNvPr>
          <p:cNvSpPr txBox="1"/>
          <p:nvPr/>
        </p:nvSpPr>
        <p:spPr>
          <a:xfrm>
            <a:off x="6851602" y="2666497"/>
            <a:ext cx="4836318" cy="923330"/>
          </a:xfrm>
          <a:prstGeom prst="rect">
            <a:avLst/>
          </a:prstGeom>
          <a:noFill/>
        </p:spPr>
        <p:txBody>
          <a:bodyPr wrap="square">
            <a:spAutoFit/>
          </a:bodyPr>
          <a:lstStyle/>
          <a:p>
            <a:r>
              <a:rPr lang="en-US" b="0" i="0" dirty="0">
                <a:solidFill>
                  <a:srgbClr val="1A1816"/>
                </a:solidFill>
                <a:effectLst/>
                <a:latin typeface="Oracle Sans" panose="020B0503020204020204" pitchFamily="34" charset="0"/>
              </a:rPr>
              <a:t>Clicking the final state opens the details panel, which displays statistics, errors, warnings and the final user messages.</a:t>
            </a:r>
            <a:endParaRPr lang="en-US" dirty="0"/>
          </a:p>
        </p:txBody>
      </p:sp>
    </p:spTree>
    <p:extLst>
      <p:ext uri="{BB962C8B-B14F-4D97-AF65-F5344CB8AC3E}">
        <p14:creationId xmlns:p14="http://schemas.microsoft.com/office/powerpoint/2010/main" val="2196911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D31701-8267-4AA6-ADE7-D091F6FF0C3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900" b="0" i="0" u="none" strike="noStrike" kern="1200" cap="none" spc="0" normalizeH="0" baseline="0" noProof="0" smtClean="0">
                <a:ln>
                  <a:noFill/>
                </a:ln>
                <a:solidFill>
                  <a:srgbClr val="8B8580"/>
                </a:solidFill>
                <a:effectLst/>
                <a:uLnTx/>
                <a:uFillTx/>
                <a:latin typeface="Oracle Sans T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37</a:t>
            </a:fld>
            <a:endParaRPr kumimoji="0" lang="en-US" sz="900" b="0" i="0" u="none" strike="noStrike" kern="1200" cap="none" spc="0" normalizeH="0" baseline="0" noProof="0" dirty="0">
              <a:ln>
                <a:noFill/>
              </a:ln>
              <a:solidFill>
                <a:srgbClr val="8B8580"/>
              </a:solidFill>
              <a:effectLst/>
              <a:uLnTx/>
              <a:uFillTx/>
              <a:latin typeface="Oracle Sans Tab"/>
              <a:ea typeface="+mn-ea"/>
              <a:cs typeface="+mn-cs"/>
            </a:endParaRPr>
          </a:p>
        </p:txBody>
      </p:sp>
      <p:sp>
        <p:nvSpPr>
          <p:cNvPr id="15" name="Rectangle 14">
            <a:extLst>
              <a:ext uri="{FF2B5EF4-FFF2-40B4-BE49-F238E27FC236}">
                <a16:creationId xmlns:a16="http://schemas.microsoft.com/office/drawing/2014/main" id="{298F8133-D583-44CC-84FE-4DCC51E30671}"/>
              </a:ext>
            </a:extLst>
          </p:cNvPr>
          <p:cNvSpPr/>
          <p:nvPr>
            <p:custDataLst>
              <p:tags r:id="rId1"/>
            </p:custDataLst>
          </p:nvPr>
        </p:nvSpPr>
        <p:spPr bwMode="gray">
          <a:xfrm>
            <a:off x="5140308" y="821186"/>
            <a:ext cx="8167919" cy="4319312"/>
          </a:xfrm>
          <a:prstGeom prst="rect">
            <a:avLst/>
          </a:prstGeom>
          <a:noFill/>
          <a:ln w="190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Oracle Sans Tab"/>
              <a:ea typeface="+mn-ea"/>
              <a:cs typeface="+mn-cs"/>
            </a:endParaRPr>
          </a:p>
        </p:txBody>
      </p:sp>
      <p:sp>
        <p:nvSpPr>
          <p:cNvPr id="7" name="TextBox 6">
            <a:extLst>
              <a:ext uri="{FF2B5EF4-FFF2-40B4-BE49-F238E27FC236}">
                <a16:creationId xmlns:a16="http://schemas.microsoft.com/office/drawing/2014/main" id="{E431806B-F40E-4429-9205-866BDAF89B4F}"/>
              </a:ext>
            </a:extLst>
          </p:cNvPr>
          <p:cNvSpPr txBox="1"/>
          <p:nvPr/>
        </p:nvSpPr>
        <p:spPr>
          <a:xfrm>
            <a:off x="647700" y="4859986"/>
            <a:ext cx="1066800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A1816"/>
                </a:solidFill>
                <a:effectLst/>
                <a:latin typeface="Oracle Sans" panose="020B0503020204020204" pitchFamily="34" charset="0"/>
              </a:rPr>
              <a:t>You can see the actual user message (or the messages grouped within a key phrase) within the context of a conversation when you click a phrase and then choose </a:t>
            </a:r>
            <a:r>
              <a:rPr lang="en-US" b="1" i="0" dirty="0">
                <a:solidFill>
                  <a:srgbClr val="1A1816"/>
                </a:solidFill>
                <a:effectLst/>
                <a:latin typeface="Oracle Sans" panose="020B0503020204020204" pitchFamily="34" charset="0"/>
              </a:rPr>
              <a:t>View Conversations</a:t>
            </a:r>
            <a:r>
              <a:rPr lang="en-US" b="0" i="0" dirty="0">
                <a:solidFill>
                  <a:srgbClr val="1A1816"/>
                </a:solidFill>
                <a:effectLst/>
                <a:latin typeface="Oracle Sans" panose="020B0503020204020204" pitchFamily="34" charset="0"/>
              </a:rPr>
              <a:t> from the context menu.</a:t>
            </a:r>
            <a:br>
              <a:rPr kumimoji="0" lang="en-US" sz="1800" b="0" i="0" u="none" strike="noStrike" kern="1200" cap="none" spc="0" normalizeH="0" baseline="0" noProof="0" dirty="0">
                <a:ln>
                  <a:noFill/>
                </a:ln>
                <a:solidFill>
                  <a:srgbClr val="312D2A"/>
                </a:solidFill>
                <a:effectLst/>
                <a:uLnTx/>
                <a:uFillTx/>
                <a:latin typeface="Oracle Sans Tab"/>
                <a:ea typeface="+mn-ea"/>
                <a:cs typeface="+mn-cs"/>
              </a:rPr>
            </a:br>
            <a:endParaRPr kumimoji="0" lang="en-US" sz="1800" b="0" i="0" u="none" strike="noStrike" kern="1200" cap="none" spc="0" normalizeH="0" baseline="0" noProof="0" dirty="0">
              <a:ln>
                <a:noFill/>
              </a:ln>
              <a:solidFill>
                <a:srgbClr val="312D2A"/>
              </a:solidFill>
              <a:effectLst/>
              <a:uLnTx/>
              <a:uFillTx/>
              <a:latin typeface="Oracle Sans Tab"/>
              <a:ea typeface="+mn-ea"/>
              <a:cs typeface="+mn-cs"/>
            </a:endParaRPr>
          </a:p>
        </p:txBody>
      </p:sp>
      <p:sp>
        <p:nvSpPr>
          <p:cNvPr id="9" name="Title 1">
            <a:extLst>
              <a:ext uri="{FF2B5EF4-FFF2-40B4-BE49-F238E27FC236}">
                <a16:creationId xmlns:a16="http://schemas.microsoft.com/office/drawing/2014/main" id="{5B3DAEFA-DF37-490F-80DF-E635FE3E0F9C}"/>
              </a:ext>
            </a:extLst>
          </p:cNvPr>
          <p:cNvSpPr txBox="1">
            <a:spLocks/>
          </p:cNvSpPr>
          <p:nvPr/>
        </p:nvSpPr>
        <p:spPr>
          <a:xfrm>
            <a:off x="1304924" y="490174"/>
            <a:ext cx="9591675" cy="361950"/>
          </a:xfrm>
          <a:prstGeom prst="rect">
            <a:avLst/>
          </a:prstGeom>
          <a:noFill/>
          <a:ln>
            <a:noFill/>
          </a:ln>
          <a:effectLst>
            <a:outerShdw blurRad="44450" dist="27940" dir="5400000" algn="ctr">
              <a:srgbClr val="000000">
                <a:alpha val="32000"/>
              </a:srgbClr>
            </a:outerShdw>
          </a:effectLst>
        </p:spPr>
        <p:txBody>
          <a:bodyPr vert="horz" wrap="square" lIns="0" tIns="0" rIns="0" bIns="0" rtlCol="0" anchor="b">
            <a:noAutofit/>
          </a:bodyPr>
          <a:lstStyle>
            <a:lvl1pPr algn="l" defTabSz="914400" rtl="0" eaLnBrk="1" latinLnBrk="0" hangingPunct="1">
              <a:lnSpc>
                <a:spcPct val="95000"/>
              </a:lnSpc>
              <a:spcBef>
                <a:spcPct val="0"/>
              </a:spcBef>
              <a:buNone/>
              <a:defRPr lang="en-US" sz="4000" b="0" i="0" kern="1200" baseline="0" dirty="0">
                <a:solidFill>
                  <a:schemeClr val="tx1"/>
                </a:solidFill>
                <a:latin typeface="+mj-lt"/>
                <a:ea typeface="+mn-ea"/>
                <a:cs typeface="+mj-cs"/>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r>
              <a:rPr lang="en-US" sz="3200" b="1" dirty="0">
                <a:solidFill>
                  <a:srgbClr val="312D2A"/>
                </a:solidFill>
                <a:latin typeface="Oracle Sans Tab"/>
              </a:rPr>
              <a:t>View Intent Usage – Retrain Unresolved Phrases</a:t>
            </a:r>
            <a:endParaRPr kumimoji="0" lang="en-US" sz="3200" b="1" i="0" u="none" strike="noStrike" kern="1200" cap="none" spc="0" normalizeH="0" baseline="0" noProof="0" dirty="0">
              <a:ln>
                <a:noFill/>
              </a:ln>
              <a:solidFill>
                <a:srgbClr val="312D2A"/>
              </a:solidFill>
              <a:effectLst/>
              <a:uLnTx/>
              <a:uFillTx/>
              <a:latin typeface="Oracle Sans Tab"/>
              <a:ea typeface="+mn-ea"/>
              <a:cs typeface="+mj-cs"/>
            </a:endParaRPr>
          </a:p>
        </p:txBody>
      </p:sp>
      <p:pic>
        <p:nvPicPr>
          <p:cNvPr id="19458" name="Picture 2">
            <a:extLst>
              <a:ext uri="{FF2B5EF4-FFF2-40B4-BE49-F238E27FC236}">
                <a16:creationId xmlns:a16="http://schemas.microsoft.com/office/drawing/2014/main" id="{C27DC843-8FA5-45F6-A6A5-7BC56BDECE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998" y="1420469"/>
            <a:ext cx="4035157" cy="20085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460" name="Picture 4">
            <a:extLst>
              <a:ext uri="{FF2B5EF4-FFF2-40B4-BE49-F238E27FC236}">
                <a16:creationId xmlns:a16="http://schemas.microsoft.com/office/drawing/2014/main" id="{9383C1F8-88EA-4E68-B015-DB02D9958C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2123" y="2552093"/>
            <a:ext cx="7089836" cy="18647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75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D31701-8267-4AA6-ADE7-D091F6FF0C3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900" b="0" i="0" u="none" strike="noStrike" kern="1200" cap="none" spc="0" normalizeH="0" baseline="0" noProof="0" smtClean="0">
                <a:ln>
                  <a:noFill/>
                </a:ln>
                <a:solidFill>
                  <a:srgbClr val="8B8580"/>
                </a:solidFill>
                <a:effectLst/>
                <a:uLnTx/>
                <a:uFillTx/>
                <a:latin typeface="Oracle Sans T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38</a:t>
            </a:fld>
            <a:endParaRPr kumimoji="0" lang="en-US" sz="900" b="0" i="0" u="none" strike="noStrike" kern="1200" cap="none" spc="0" normalizeH="0" baseline="0" noProof="0" dirty="0">
              <a:ln>
                <a:noFill/>
              </a:ln>
              <a:solidFill>
                <a:srgbClr val="8B8580"/>
              </a:solidFill>
              <a:effectLst/>
              <a:uLnTx/>
              <a:uFillTx/>
              <a:latin typeface="Oracle Sans Tab"/>
              <a:ea typeface="+mn-ea"/>
              <a:cs typeface="+mn-cs"/>
            </a:endParaRPr>
          </a:p>
        </p:txBody>
      </p:sp>
      <p:sp>
        <p:nvSpPr>
          <p:cNvPr id="15" name="Rectangle 14">
            <a:extLst>
              <a:ext uri="{FF2B5EF4-FFF2-40B4-BE49-F238E27FC236}">
                <a16:creationId xmlns:a16="http://schemas.microsoft.com/office/drawing/2014/main" id="{298F8133-D583-44CC-84FE-4DCC51E30671}"/>
              </a:ext>
            </a:extLst>
          </p:cNvPr>
          <p:cNvSpPr/>
          <p:nvPr>
            <p:custDataLst>
              <p:tags r:id="rId1"/>
            </p:custDataLst>
          </p:nvPr>
        </p:nvSpPr>
        <p:spPr bwMode="gray">
          <a:xfrm>
            <a:off x="5140308" y="821186"/>
            <a:ext cx="8167919" cy="4319312"/>
          </a:xfrm>
          <a:prstGeom prst="rect">
            <a:avLst/>
          </a:prstGeom>
          <a:noFill/>
          <a:ln w="190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Oracle Sans Tab"/>
              <a:ea typeface="+mn-ea"/>
              <a:cs typeface="+mn-cs"/>
            </a:endParaRPr>
          </a:p>
        </p:txBody>
      </p:sp>
      <p:sp>
        <p:nvSpPr>
          <p:cNvPr id="7" name="TextBox 6">
            <a:extLst>
              <a:ext uri="{FF2B5EF4-FFF2-40B4-BE49-F238E27FC236}">
                <a16:creationId xmlns:a16="http://schemas.microsoft.com/office/drawing/2014/main" id="{E431806B-F40E-4429-9205-866BDAF89B4F}"/>
              </a:ext>
            </a:extLst>
          </p:cNvPr>
          <p:cNvSpPr txBox="1"/>
          <p:nvPr/>
        </p:nvSpPr>
        <p:spPr>
          <a:xfrm>
            <a:off x="1099185" y="5488769"/>
            <a:ext cx="10019413" cy="923330"/>
          </a:xfrm>
          <a:prstGeom prst="rect">
            <a:avLst/>
          </a:prstGeom>
          <a:noFill/>
        </p:spPr>
        <p:txBody>
          <a:bodyPr wrap="square">
            <a:spAutoFit/>
          </a:bodyPr>
          <a:lstStyle/>
          <a:p>
            <a:r>
              <a:rPr lang="en-US" b="0" i="0" dirty="0">
                <a:solidFill>
                  <a:srgbClr val="1A1816"/>
                </a:solidFill>
                <a:effectLst/>
                <a:latin typeface="Oracle Sans" panose="020B0503020204020204" pitchFamily="34" charset="0"/>
              </a:rPr>
              <a:t>The </a:t>
            </a:r>
            <a:r>
              <a:rPr lang="en-US" b="0" i="0" dirty="0" err="1">
                <a:solidFill>
                  <a:srgbClr val="1A1816"/>
                </a:solidFill>
                <a:effectLst/>
                <a:latin typeface="Oracle Sans" panose="020B0503020204020204" pitchFamily="34" charset="0"/>
              </a:rPr>
              <a:t>Retrainer</a:t>
            </a:r>
            <a:r>
              <a:rPr lang="en-US" b="0" i="0" dirty="0">
                <a:solidFill>
                  <a:srgbClr val="1A1816"/>
                </a:solidFill>
                <a:effectLst/>
                <a:latin typeface="Oracle Sans" panose="020B0503020204020204" pitchFamily="34" charset="0"/>
              </a:rPr>
              <a:t> report can be accessed from the Intents report for unresolved intents. In this mode, the report is filtered by intent and unresolved.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12D2A"/>
              </a:solidFill>
              <a:effectLst/>
              <a:uLnTx/>
              <a:uFillTx/>
              <a:latin typeface="Oracle Sans Tab"/>
              <a:ea typeface="+mn-ea"/>
              <a:cs typeface="+mn-cs"/>
            </a:endParaRPr>
          </a:p>
        </p:txBody>
      </p:sp>
      <p:sp>
        <p:nvSpPr>
          <p:cNvPr id="9" name="Title 1">
            <a:extLst>
              <a:ext uri="{FF2B5EF4-FFF2-40B4-BE49-F238E27FC236}">
                <a16:creationId xmlns:a16="http://schemas.microsoft.com/office/drawing/2014/main" id="{5B3DAEFA-DF37-490F-80DF-E635FE3E0F9C}"/>
              </a:ext>
            </a:extLst>
          </p:cNvPr>
          <p:cNvSpPr txBox="1">
            <a:spLocks/>
          </p:cNvSpPr>
          <p:nvPr/>
        </p:nvSpPr>
        <p:spPr>
          <a:xfrm>
            <a:off x="1304924" y="490174"/>
            <a:ext cx="10296525" cy="361950"/>
          </a:xfrm>
          <a:prstGeom prst="rect">
            <a:avLst/>
          </a:prstGeom>
          <a:noFill/>
          <a:ln>
            <a:noFill/>
          </a:ln>
          <a:effectLst>
            <a:outerShdw blurRad="44450" dist="27940" dir="5400000" algn="ctr">
              <a:srgbClr val="000000">
                <a:alpha val="32000"/>
              </a:srgbClr>
            </a:outerShdw>
          </a:effectLst>
        </p:spPr>
        <p:txBody>
          <a:bodyPr vert="horz" wrap="square" lIns="0" tIns="0" rIns="0" bIns="0" rtlCol="0" anchor="b">
            <a:noAutofit/>
          </a:bodyPr>
          <a:lstStyle>
            <a:lvl1pPr algn="l" defTabSz="914400" rtl="0" eaLnBrk="1" latinLnBrk="0" hangingPunct="1">
              <a:lnSpc>
                <a:spcPct val="95000"/>
              </a:lnSpc>
              <a:spcBef>
                <a:spcPct val="0"/>
              </a:spcBef>
              <a:buNone/>
              <a:defRPr lang="en-US" sz="4000" b="0" i="0" kern="1200" baseline="0" dirty="0">
                <a:solidFill>
                  <a:schemeClr val="tx1"/>
                </a:solidFill>
                <a:latin typeface="+mj-lt"/>
                <a:ea typeface="+mn-ea"/>
                <a:cs typeface="+mj-cs"/>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r>
              <a:rPr lang="en-US" sz="3200" b="1" dirty="0" err="1">
                <a:solidFill>
                  <a:srgbClr val="312D2A"/>
                </a:solidFill>
                <a:latin typeface="Oracle Sans Tab"/>
              </a:rPr>
              <a:t>Retrainer</a:t>
            </a:r>
            <a:r>
              <a:rPr lang="en-US" sz="3200" b="1" dirty="0">
                <a:solidFill>
                  <a:srgbClr val="312D2A"/>
                </a:solidFill>
                <a:latin typeface="Oracle Sans Tab"/>
              </a:rPr>
              <a:t> Report – Access from Unresolved Intents</a:t>
            </a:r>
            <a:endParaRPr kumimoji="0" lang="en-US" sz="3200" b="1" i="0" u="none" strike="noStrike" kern="1200" cap="none" spc="0" normalizeH="0" baseline="0" noProof="0" dirty="0">
              <a:ln>
                <a:noFill/>
              </a:ln>
              <a:solidFill>
                <a:srgbClr val="312D2A"/>
              </a:solidFill>
              <a:effectLst/>
              <a:uLnTx/>
              <a:uFillTx/>
              <a:latin typeface="Oracle Sans Tab"/>
              <a:ea typeface="+mn-ea"/>
              <a:cs typeface="+mj-cs"/>
            </a:endParaRPr>
          </a:p>
        </p:txBody>
      </p:sp>
      <p:pic>
        <p:nvPicPr>
          <p:cNvPr id="30722" name="Picture 2">
            <a:extLst>
              <a:ext uri="{FF2B5EF4-FFF2-40B4-BE49-F238E27FC236}">
                <a16:creationId xmlns:a16="http://schemas.microsoft.com/office/drawing/2014/main" id="{AC6AA1D1-A1FD-4A2F-A585-074B45A755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880" y="1256091"/>
            <a:ext cx="10019413" cy="38655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716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D31701-8267-4AA6-ADE7-D091F6FF0C3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900" b="0" i="0" u="none" strike="noStrike" kern="1200" cap="none" spc="0" normalizeH="0" baseline="0" noProof="0" smtClean="0">
                <a:ln>
                  <a:noFill/>
                </a:ln>
                <a:solidFill>
                  <a:srgbClr val="8B8580"/>
                </a:solidFill>
                <a:effectLst/>
                <a:uLnTx/>
                <a:uFillTx/>
                <a:latin typeface="Oracle Sans T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39</a:t>
            </a:fld>
            <a:endParaRPr kumimoji="0" lang="en-US" sz="900" b="0" i="0" u="none" strike="noStrike" kern="1200" cap="none" spc="0" normalizeH="0" baseline="0" noProof="0" dirty="0">
              <a:ln>
                <a:noFill/>
              </a:ln>
              <a:solidFill>
                <a:srgbClr val="8B8580"/>
              </a:solidFill>
              <a:effectLst/>
              <a:uLnTx/>
              <a:uFillTx/>
              <a:latin typeface="Oracle Sans Tab"/>
              <a:ea typeface="+mn-ea"/>
              <a:cs typeface="+mn-cs"/>
            </a:endParaRPr>
          </a:p>
        </p:txBody>
      </p:sp>
      <p:sp>
        <p:nvSpPr>
          <p:cNvPr id="15" name="Rectangle 14">
            <a:extLst>
              <a:ext uri="{FF2B5EF4-FFF2-40B4-BE49-F238E27FC236}">
                <a16:creationId xmlns:a16="http://schemas.microsoft.com/office/drawing/2014/main" id="{298F8133-D583-44CC-84FE-4DCC51E30671}"/>
              </a:ext>
            </a:extLst>
          </p:cNvPr>
          <p:cNvSpPr/>
          <p:nvPr>
            <p:custDataLst>
              <p:tags r:id="rId1"/>
            </p:custDataLst>
          </p:nvPr>
        </p:nvSpPr>
        <p:spPr bwMode="gray">
          <a:xfrm>
            <a:off x="5140308" y="821186"/>
            <a:ext cx="8167919" cy="4319312"/>
          </a:xfrm>
          <a:prstGeom prst="rect">
            <a:avLst/>
          </a:prstGeom>
          <a:noFill/>
          <a:ln w="190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Oracle Sans Tab"/>
              <a:ea typeface="+mn-ea"/>
              <a:cs typeface="+mn-cs"/>
            </a:endParaRPr>
          </a:p>
        </p:txBody>
      </p:sp>
      <p:sp>
        <p:nvSpPr>
          <p:cNvPr id="7" name="TextBox 6">
            <a:extLst>
              <a:ext uri="{FF2B5EF4-FFF2-40B4-BE49-F238E27FC236}">
                <a16:creationId xmlns:a16="http://schemas.microsoft.com/office/drawing/2014/main" id="{E431806B-F40E-4429-9205-866BDAF89B4F}"/>
              </a:ext>
            </a:extLst>
          </p:cNvPr>
          <p:cNvSpPr txBox="1"/>
          <p:nvPr/>
        </p:nvSpPr>
        <p:spPr>
          <a:xfrm>
            <a:off x="933450" y="5073605"/>
            <a:ext cx="10125075"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A1816"/>
                </a:solidFill>
                <a:effectLst/>
                <a:latin typeface="Oracle Sans" panose="020B0503020204020204" pitchFamily="34" charset="0"/>
              </a:rPr>
              <a:t>The results are filtered by skill. You can improve the intent resolution for the registered skills by updating their training data with customer input. Some of this input may not have been resolved to any skill, or it may have been routed to the wrong skill. The </a:t>
            </a:r>
            <a:r>
              <a:rPr lang="en-US" b="0" i="0" dirty="0" err="1">
                <a:solidFill>
                  <a:srgbClr val="1A1816"/>
                </a:solidFill>
                <a:effectLst/>
                <a:latin typeface="Oracle Sans" panose="020B0503020204020204" pitchFamily="34" charset="0"/>
              </a:rPr>
              <a:t>Retrainer</a:t>
            </a:r>
            <a:r>
              <a:rPr lang="en-US" b="0" i="0" dirty="0">
                <a:solidFill>
                  <a:srgbClr val="1A1816"/>
                </a:solidFill>
                <a:effectLst/>
                <a:latin typeface="Oracle Sans" panose="020B0503020204020204" pitchFamily="34" charset="0"/>
              </a:rPr>
              <a:t> helps you evaluate this user input and add it to a skill if you consider it a useful addition to the training data</a:t>
            </a:r>
            <a:br>
              <a:rPr kumimoji="0" lang="en-US" sz="1800" b="0" i="0" u="none" strike="noStrike" kern="1200" cap="none" spc="0" normalizeH="0" baseline="0" noProof="0" dirty="0">
                <a:ln>
                  <a:noFill/>
                </a:ln>
                <a:solidFill>
                  <a:srgbClr val="312D2A"/>
                </a:solidFill>
                <a:effectLst/>
                <a:uLnTx/>
                <a:uFillTx/>
                <a:latin typeface="Oracle Sans Tab"/>
                <a:ea typeface="+mn-ea"/>
                <a:cs typeface="+mn-cs"/>
              </a:rPr>
            </a:br>
            <a:endParaRPr kumimoji="0" lang="en-US" sz="1800" b="0" i="0" u="none" strike="noStrike" kern="1200" cap="none" spc="0" normalizeH="0" baseline="0" noProof="0" dirty="0">
              <a:ln>
                <a:noFill/>
              </a:ln>
              <a:solidFill>
                <a:srgbClr val="312D2A"/>
              </a:solidFill>
              <a:effectLst/>
              <a:uLnTx/>
              <a:uFillTx/>
              <a:latin typeface="Oracle Sans Tab"/>
              <a:ea typeface="+mn-ea"/>
              <a:cs typeface="+mn-cs"/>
            </a:endParaRPr>
          </a:p>
        </p:txBody>
      </p:sp>
      <p:sp>
        <p:nvSpPr>
          <p:cNvPr id="9" name="Title 1">
            <a:extLst>
              <a:ext uri="{FF2B5EF4-FFF2-40B4-BE49-F238E27FC236}">
                <a16:creationId xmlns:a16="http://schemas.microsoft.com/office/drawing/2014/main" id="{5B3DAEFA-DF37-490F-80DF-E635FE3E0F9C}"/>
              </a:ext>
            </a:extLst>
          </p:cNvPr>
          <p:cNvSpPr txBox="1">
            <a:spLocks/>
          </p:cNvSpPr>
          <p:nvPr/>
        </p:nvSpPr>
        <p:spPr>
          <a:xfrm>
            <a:off x="1747217" y="442412"/>
            <a:ext cx="7634907" cy="361950"/>
          </a:xfrm>
          <a:prstGeom prst="rect">
            <a:avLst/>
          </a:prstGeom>
          <a:noFill/>
          <a:ln>
            <a:noFill/>
          </a:ln>
          <a:effectLst>
            <a:outerShdw blurRad="44450" dist="27940" dir="5400000" algn="ctr">
              <a:srgbClr val="000000">
                <a:alpha val="32000"/>
              </a:srgbClr>
            </a:outerShdw>
          </a:effectLst>
        </p:spPr>
        <p:txBody>
          <a:bodyPr vert="horz" wrap="square" lIns="0" tIns="0" rIns="0" bIns="0" rtlCol="0" anchor="b">
            <a:noAutofit/>
          </a:bodyPr>
          <a:lstStyle>
            <a:lvl1pPr algn="l" defTabSz="914400" rtl="0" eaLnBrk="1" latinLnBrk="0" hangingPunct="1">
              <a:lnSpc>
                <a:spcPct val="95000"/>
              </a:lnSpc>
              <a:spcBef>
                <a:spcPct val="0"/>
              </a:spcBef>
              <a:buNone/>
              <a:defRPr lang="en-US" sz="4000" b="0" i="0" kern="1200" baseline="0" dirty="0">
                <a:solidFill>
                  <a:schemeClr val="tx1"/>
                </a:solidFill>
                <a:latin typeface="+mj-lt"/>
                <a:ea typeface="+mn-ea"/>
                <a:cs typeface="+mj-cs"/>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r>
              <a:rPr kumimoji="0" lang="en-US" sz="3200" b="1" i="0" u="none" strike="noStrike" kern="1200" cap="none" spc="0" normalizeH="0" baseline="0" noProof="0" dirty="0" err="1">
                <a:ln>
                  <a:noFill/>
                </a:ln>
                <a:solidFill>
                  <a:srgbClr val="312D2A"/>
                </a:solidFill>
                <a:effectLst/>
                <a:uLnTx/>
                <a:uFillTx/>
                <a:latin typeface="Oracle Sans Tab"/>
                <a:ea typeface="+mn-ea"/>
                <a:cs typeface="+mj-cs"/>
              </a:rPr>
              <a:t>Retrainer</a:t>
            </a:r>
            <a:r>
              <a:rPr kumimoji="0" lang="en-US" sz="3200" b="1" i="0" u="none" strike="noStrike" kern="1200" cap="none" spc="0" normalizeH="0" baseline="0" noProof="0" dirty="0">
                <a:ln>
                  <a:noFill/>
                </a:ln>
                <a:solidFill>
                  <a:srgbClr val="312D2A"/>
                </a:solidFill>
                <a:effectLst/>
                <a:uLnTx/>
                <a:uFillTx/>
                <a:latin typeface="Oracle Sans Tab"/>
                <a:ea typeface="+mn-ea"/>
                <a:cs typeface="+mj-cs"/>
              </a:rPr>
              <a:t> Report</a:t>
            </a:r>
          </a:p>
        </p:txBody>
      </p:sp>
      <p:pic>
        <p:nvPicPr>
          <p:cNvPr id="8194" name="Picture 2">
            <a:extLst>
              <a:ext uri="{FF2B5EF4-FFF2-40B4-BE49-F238E27FC236}">
                <a16:creationId xmlns:a16="http://schemas.microsoft.com/office/drawing/2014/main" id="{02F119BD-5B50-4177-AE3B-4F2A46296F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9175" y="1510246"/>
            <a:ext cx="9391650" cy="31855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631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907056-5DD7-4580-AD97-8C907BAB7648}"/>
              </a:ext>
            </a:extLst>
          </p:cNvPr>
          <p:cNvSpPr>
            <a:spLocks noGrp="1"/>
          </p:cNvSpPr>
          <p:nvPr>
            <p:ph type="dt" sz="half" idx="10"/>
          </p:nvPr>
        </p:nvSpPr>
        <p:spPr/>
        <p:txBody>
          <a:bodyPr/>
          <a:lstStyle/>
          <a:p>
            <a:fld id="{635E5522-276A-4151-B19E-B34F52E25495}" type="datetime1">
              <a:rPr lang="en-US" smtClean="0"/>
              <a:t>3/29/22</a:t>
            </a:fld>
            <a:endParaRPr lang="en-US" dirty="0"/>
          </a:p>
        </p:txBody>
      </p:sp>
      <p:sp>
        <p:nvSpPr>
          <p:cNvPr id="3" name="Footer Placeholder 2">
            <a:extLst>
              <a:ext uri="{FF2B5EF4-FFF2-40B4-BE49-F238E27FC236}">
                <a16:creationId xmlns:a16="http://schemas.microsoft.com/office/drawing/2014/main" id="{19AFEE8A-BFE1-4E28-B27A-1655238BCB73}"/>
              </a:ext>
            </a:extLst>
          </p:cNvPr>
          <p:cNvSpPr>
            <a:spLocks noGrp="1"/>
          </p:cNvSpPr>
          <p:nvPr>
            <p:ph type="ftr" sz="quarter" idx="11"/>
          </p:nvPr>
        </p:nvSpPr>
        <p:spPr/>
        <p:txBody>
          <a:bodyPr/>
          <a:lstStyle/>
          <a:p>
            <a:r>
              <a:rPr lang="en-US"/>
              <a:t>Copyright © 2021, Oracle and/or its affiliates  |  Confidential: Internal/Restricted/Highly Restricted</a:t>
            </a:r>
            <a:endParaRPr lang="en-US" dirty="0"/>
          </a:p>
        </p:txBody>
      </p:sp>
      <p:sp>
        <p:nvSpPr>
          <p:cNvPr id="4" name="Slide Number Placeholder 3">
            <a:extLst>
              <a:ext uri="{FF2B5EF4-FFF2-40B4-BE49-F238E27FC236}">
                <a16:creationId xmlns:a16="http://schemas.microsoft.com/office/drawing/2014/main" id="{F2B2EFBA-9A22-494D-91EA-5BAB358E4A8D}"/>
              </a:ext>
            </a:extLst>
          </p:cNvPr>
          <p:cNvSpPr>
            <a:spLocks noGrp="1"/>
          </p:cNvSpPr>
          <p:nvPr>
            <p:ph type="sldNum" sz="quarter" idx="12"/>
          </p:nvPr>
        </p:nvSpPr>
        <p:spPr/>
        <p:txBody>
          <a:bodyPr/>
          <a:lstStyle/>
          <a:p>
            <a:fld id="{345D60D9-5372-5F40-9443-0F9AE5BDC3C8}" type="slidenum">
              <a:rPr lang="en-US" smtClean="0"/>
              <a:pPr/>
              <a:t>4</a:t>
            </a:fld>
            <a:endParaRPr lang="en-US" dirty="0"/>
          </a:p>
        </p:txBody>
      </p:sp>
      <p:pic>
        <p:nvPicPr>
          <p:cNvPr id="3074" name="Picture 2">
            <a:extLst>
              <a:ext uri="{FF2B5EF4-FFF2-40B4-BE49-F238E27FC236}">
                <a16:creationId xmlns:a16="http://schemas.microsoft.com/office/drawing/2014/main" id="{DFEC3C0F-9FF1-4361-B8F9-685502460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759" y="1939845"/>
            <a:ext cx="5418750" cy="33403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B3124288-8E9A-4E32-A6BC-12985B49D822}"/>
              </a:ext>
            </a:extLst>
          </p:cNvPr>
          <p:cNvSpPr txBox="1">
            <a:spLocks/>
          </p:cNvSpPr>
          <p:nvPr/>
        </p:nvSpPr>
        <p:spPr>
          <a:xfrm>
            <a:off x="1291073" y="756256"/>
            <a:ext cx="7634907" cy="361950"/>
          </a:xfrm>
          <a:prstGeom prst="rect">
            <a:avLst/>
          </a:prstGeom>
          <a:noFill/>
          <a:ln>
            <a:noFill/>
          </a:ln>
          <a:effectLst>
            <a:outerShdw blurRad="44450" dist="27940" dir="5400000" algn="ctr">
              <a:srgbClr val="000000">
                <a:alpha val="32000"/>
              </a:srgbClr>
            </a:outerShdw>
          </a:effectLst>
        </p:spPr>
        <p:txBody>
          <a:bodyPr vert="horz" wrap="square" lIns="0" tIns="0" rIns="0" bIns="0" rtlCol="0" anchor="b">
            <a:noAutofit/>
          </a:bodyPr>
          <a:lstStyle>
            <a:lvl1pPr algn="l" defTabSz="914400" rtl="0" eaLnBrk="1" latinLnBrk="0" hangingPunct="1">
              <a:lnSpc>
                <a:spcPct val="95000"/>
              </a:lnSpc>
              <a:spcBef>
                <a:spcPct val="0"/>
              </a:spcBef>
              <a:buNone/>
              <a:defRPr lang="en-US" sz="4000" b="0" i="0" kern="1200" baseline="0" dirty="0">
                <a:solidFill>
                  <a:schemeClr val="tx1"/>
                </a:solidFill>
                <a:latin typeface="+mj-lt"/>
                <a:ea typeface="+mn-ea"/>
                <a:cs typeface="+mj-cs"/>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312D2A"/>
                </a:solidFill>
                <a:effectLst/>
                <a:uLnTx/>
                <a:uFillTx/>
                <a:latin typeface="Oracle Sans Tab"/>
                <a:ea typeface="+mn-ea"/>
                <a:cs typeface="+mj-cs"/>
              </a:rPr>
              <a:t>How Do I Enable Insights?</a:t>
            </a:r>
          </a:p>
        </p:txBody>
      </p:sp>
      <p:sp>
        <p:nvSpPr>
          <p:cNvPr id="10" name="TextBox 9">
            <a:extLst>
              <a:ext uri="{FF2B5EF4-FFF2-40B4-BE49-F238E27FC236}">
                <a16:creationId xmlns:a16="http://schemas.microsoft.com/office/drawing/2014/main" id="{55011C14-3D8D-4C0A-B624-E1DB477030AD}"/>
              </a:ext>
            </a:extLst>
          </p:cNvPr>
          <p:cNvSpPr txBox="1"/>
          <p:nvPr/>
        </p:nvSpPr>
        <p:spPr>
          <a:xfrm>
            <a:off x="7004045" y="2505670"/>
            <a:ext cx="4379816" cy="923330"/>
          </a:xfrm>
          <a:prstGeom prst="rect">
            <a:avLst/>
          </a:prstGeom>
          <a:noFill/>
        </p:spPr>
        <p:txBody>
          <a:bodyPr wrap="square">
            <a:spAutoFit/>
          </a:bodyPr>
          <a:lstStyle/>
          <a:p>
            <a:r>
              <a:rPr lang="en-US" dirty="0"/>
              <a:t>These reports display data when </a:t>
            </a:r>
            <a:r>
              <a:rPr lang="en-US" dirty="0">
                <a:effectLst/>
              </a:rPr>
              <a:t>Enable Insights, located in the General page of Settings </a:t>
            </a:r>
            <a:endParaRPr lang="en-US" dirty="0"/>
          </a:p>
        </p:txBody>
      </p:sp>
    </p:spTree>
    <p:extLst>
      <p:ext uri="{BB962C8B-B14F-4D97-AF65-F5344CB8AC3E}">
        <p14:creationId xmlns:p14="http://schemas.microsoft.com/office/powerpoint/2010/main" val="2320034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D31701-8267-4AA6-ADE7-D091F6FF0C3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900" b="0" i="0" u="none" strike="noStrike" kern="1200" cap="none" spc="0" normalizeH="0" baseline="0" noProof="0" smtClean="0">
                <a:ln>
                  <a:noFill/>
                </a:ln>
                <a:solidFill>
                  <a:srgbClr val="8B8580"/>
                </a:solidFill>
                <a:effectLst/>
                <a:uLnTx/>
                <a:uFillTx/>
                <a:latin typeface="Oracle Sans T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40</a:t>
            </a:fld>
            <a:endParaRPr kumimoji="0" lang="en-US" sz="900" b="0" i="0" u="none" strike="noStrike" kern="1200" cap="none" spc="0" normalizeH="0" baseline="0" noProof="0" dirty="0">
              <a:ln>
                <a:noFill/>
              </a:ln>
              <a:solidFill>
                <a:srgbClr val="8B8580"/>
              </a:solidFill>
              <a:effectLst/>
              <a:uLnTx/>
              <a:uFillTx/>
              <a:latin typeface="Oracle Sans Tab"/>
              <a:ea typeface="+mn-ea"/>
              <a:cs typeface="+mn-cs"/>
            </a:endParaRPr>
          </a:p>
        </p:txBody>
      </p:sp>
      <p:sp>
        <p:nvSpPr>
          <p:cNvPr id="15" name="Rectangle 14">
            <a:extLst>
              <a:ext uri="{FF2B5EF4-FFF2-40B4-BE49-F238E27FC236}">
                <a16:creationId xmlns:a16="http://schemas.microsoft.com/office/drawing/2014/main" id="{298F8133-D583-44CC-84FE-4DCC51E30671}"/>
              </a:ext>
            </a:extLst>
          </p:cNvPr>
          <p:cNvSpPr/>
          <p:nvPr>
            <p:custDataLst>
              <p:tags r:id="rId1"/>
            </p:custDataLst>
          </p:nvPr>
        </p:nvSpPr>
        <p:spPr bwMode="gray">
          <a:xfrm>
            <a:off x="5140308" y="821186"/>
            <a:ext cx="8167919" cy="4319312"/>
          </a:xfrm>
          <a:prstGeom prst="rect">
            <a:avLst/>
          </a:prstGeom>
          <a:noFill/>
          <a:ln w="190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Oracle Sans Tab"/>
              <a:ea typeface="+mn-ea"/>
              <a:cs typeface="+mn-cs"/>
            </a:endParaRPr>
          </a:p>
        </p:txBody>
      </p:sp>
      <p:sp>
        <p:nvSpPr>
          <p:cNvPr id="7" name="TextBox 6">
            <a:extLst>
              <a:ext uri="{FF2B5EF4-FFF2-40B4-BE49-F238E27FC236}">
                <a16:creationId xmlns:a16="http://schemas.microsoft.com/office/drawing/2014/main" id="{E431806B-F40E-4429-9205-866BDAF89B4F}"/>
              </a:ext>
            </a:extLst>
          </p:cNvPr>
          <p:cNvSpPr txBox="1"/>
          <p:nvPr/>
        </p:nvSpPr>
        <p:spPr>
          <a:xfrm>
            <a:off x="933450" y="5073605"/>
            <a:ext cx="10125075"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A1816"/>
                </a:solidFill>
                <a:effectLst/>
                <a:latin typeface="Oracle Sans" panose="020B0503020204020204" pitchFamily="34" charset="0"/>
              </a:rPr>
              <a:t>These skills have an additional option, a Languages menu, which is a drop-down list of the natively support languages for the skill.</a:t>
            </a:r>
            <a:br>
              <a:rPr kumimoji="0" lang="en-US" sz="1800" b="0" i="0" u="none" strike="noStrike" kern="1200" cap="none" spc="0" normalizeH="0" baseline="0" noProof="0" dirty="0">
                <a:ln>
                  <a:noFill/>
                </a:ln>
                <a:solidFill>
                  <a:srgbClr val="312D2A"/>
                </a:solidFill>
                <a:effectLst/>
                <a:uLnTx/>
                <a:uFillTx/>
                <a:latin typeface="Oracle Sans Tab"/>
                <a:ea typeface="+mn-ea"/>
                <a:cs typeface="+mn-cs"/>
              </a:rPr>
            </a:br>
            <a:endParaRPr kumimoji="0" lang="en-US" sz="1800" b="0" i="0" u="none" strike="noStrike" kern="1200" cap="none" spc="0" normalizeH="0" baseline="0" noProof="0" dirty="0">
              <a:ln>
                <a:noFill/>
              </a:ln>
              <a:solidFill>
                <a:srgbClr val="312D2A"/>
              </a:solidFill>
              <a:effectLst/>
              <a:uLnTx/>
              <a:uFillTx/>
              <a:latin typeface="Oracle Sans Tab"/>
              <a:ea typeface="+mn-ea"/>
              <a:cs typeface="+mn-cs"/>
            </a:endParaRPr>
          </a:p>
        </p:txBody>
      </p:sp>
      <p:sp>
        <p:nvSpPr>
          <p:cNvPr id="9" name="Title 1">
            <a:extLst>
              <a:ext uri="{FF2B5EF4-FFF2-40B4-BE49-F238E27FC236}">
                <a16:creationId xmlns:a16="http://schemas.microsoft.com/office/drawing/2014/main" id="{5B3DAEFA-DF37-490F-80DF-E635FE3E0F9C}"/>
              </a:ext>
            </a:extLst>
          </p:cNvPr>
          <p:cNvSpPr txBox="1">
            <a:spLocks/>
          </p:cNvSpPr>
          <p:nvPr/>
        </p:nvSpPr>
        <p:spPr>
          <a:xfrm>
            <a:off x="1747217" y="442412"/>
            <a:ext cx="7634907" cy="361950"/>
          </a:xfrm>
          <a:prstGeom prst="rect">
            <a:avLst/>
          </a:prstGeom>
          <a:noFill/>
          <a:ln>
            <a:noFill/>
          </a:ln>
          <a:effectLst>
            <a:outerShdw blurRad="44450" dist="27940" dir="5400000" algn="ctr">
              <a:srgbClr val="000000">
                <a:alpha val="32000"/>
              </a:srgbClr>
            </a:outerShdw>
          </a:effectLst>
        </p:spPr>
        <p:txBody>
          <a:bodyPr vert="horz" wrap="square" lIns="0" tIns="0" rIns="0" bIns="0" rtlCol="0" anchor="b">
            <a:noAutofit/>
          </a:bodyPr>
          <a:lstStyle>
            <a:lvl1pPr algn="l" defTabSz="914400" rtl="0" eaLnBrk="1" latinLnBrk="0" hangingPunct="1">
              <a:lnSpc>
                <a:spcPct val="95000"/>
              </a:lnSpc>
              <a:spcBef>
                <a:spcPct val="0"/>
              </a:spcBef>
              <a:buNone/>
              <a:defRPr lang="en-US" sz="4000" b="0" i="0" kern="1200" baseline="0" dirty="0">
                <a:solidFill>
                  <a:schemeClr val="tx1"/>
                </a:solidFill>
                <a:latin typeface="+mj-lt"/>
                <a:ea typeface="+mn-ea"/>
                <a:cs typeface="+mj-cs"/>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r>
              <a:rPr kumimoji="0" lang="en-US" sz="3200" b="1" i="0" u="none" strike="noStrike" kern="1200" cap="none" spc="0" normalizeH="0" baseline="0" noProof="0" dirty="0" err="1">
                <a:ln>
                  <a:noFill/>
                </a:ln>
                <a:solidFill>
                  <a:srgbClr val="312D2A"/>
                </a:solidFill>
                <a:effectLst/>
                <a:uLnTx/>
                <a:uFillTx/>
                <a:latin typeface="Oracle Sans Tab"/>
                <a:ea typeface="+mn-ea"/>
                <a:cs typeface="+mj-cs"/>
              </a:rPr>
              <a:t>Retrainer</a:t>
            </a:r>
            <a:r>
              <a:rPr kumimoji="0" lang="en-US" sz="3200" b="1" i="0" u="none" strike="noStrike" kern="1200" cap="none" spc="0" normalizeH="0" baseline="0" noProof="0" dirty="0">
                <a:ln>
                  <a:noFill/>
                </a:ln>
                <a:solidFill>
                  <a:srgbClr val="312D2A"/>
                </a:solidFill>
                <a:effectLst/>
                <a:uLnTx/>
                <a:uFillTx/>
                <a:latin typeface="Oracle Sans Tab"/>
                <a:ea typeface="+mn-ea"/>
                <a:cs typeface="+mj-cs"/>
              </a:rPr>
              <a:t> Report – Multi-language Skill</a:t>
            </a:r>
          </a:p>
        </p:txBody>
      </p:sp>
      <p:pic>
        <p:nvPicPr>
          <p:cNvPr id="9218" name="Picture 2">
            <a:extLst>
              <a:ext uri="{FF2B5EF4-FFF2-40B4-BE49-F238E27FC236}">
                <a16:creationId xmlns:a16="http://schemas.microsoft.com/office/drawing/2014/main" id="{13ED04CF-860D-4DAC-B13B-301AEBB7B0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438" y="2352675"/>
            <a:ext cx="10525125" cy="21526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8969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D31701-8267-4AA6-ADE7-D091F6FF0C3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900" b="0" i="0" u="none" strike="noStrike" kern="1200" cap="none" spc="0" normalizeH="0" baseline="0" noProof="0" smtClean="0">
                <a:ln>
                  <a:noFill/>
                </a:ln>
                <a:solidFill>
                  <a:srgbClr val="8B8580"/>
                </a:solidFill>
                <a:effectLst/>
                <a:uLnTx/>
                <a:uFillTx/>
                <a:latin typeface="Oracle Sans T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a:t>
            </a:fld>
            <a:endParaRPr kumimoji="0" lang="en-US" sz="900" b="0" i="0" u="none" strike="noStrike" kern="1200" cap="none" spc="0" normalizeH="0" baseline="0" noProof="0" dirty="0">
              <a:ln>
                <a:noFill/>
              </a:ln>
              <a:solidFill>
                <a:srgbClr val="8B8580"/>
              </a:solidFill>
              <a:effectLst/>
              <a:uLnTx/>
              <a:uFillTx/>
              <a:latin typeface="Oracle Sans Tab"/>
              <a:ea typeface="+mn-ea"/>
              <a:cs typeface="+mn-cs"/>
            </a:endParaRPr>
          </a:p>
        </p:txBody>
      </p:sp>
      <p:sp>
        <p:nvSpPr>
          <p:cNvPr id="15" name="Rectangle 14">
            <a:extLst>
              <a:ext uri="{FF2B5EF4-FFF2-40B4-BE49-F238E27FC236}">
                <a16:creationId xmlns:a16="http://schemas.microsoft.com/office/drawing/2014/main" id="{298F8133-D583-44CC-84FE-4DCC51E30671}"/>
              </a:ext>
            </a:extLst>
          </p:cNvPr>
          <p:cNvSpPr/>
          <p:nvPr>
            <p:custDataLst>
              <p:tags r:id="rId1"/>
            </p:custDataLst>
          </p:nvPr>
        </p:nvSpPr>
        <p:spPr bwMode="gray">
          <a:xfrm>
            <a:off x="5140308" y="821186"/>
            <a:ext cx="8167919" cy="4319312"/>
          </a:xfrm>
          <a:prstGeom prst="rect">
            <a:avLst/>
          </a:prstGeom>
          <a:noFill/>
          <a:ln w="190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Oracle Sans Tab"/>
              <a:ea typeface="+mn-ea"/>
              <a:cs typeface="+mn-cs"/>
            </a:endParaRPr>
          </a:p>
        </p:txBody>
      </p:sp>
      <p:sp>
        <p:nvSpPr>
          <p:cNvPr id="5" name="AutoShape 2">
            <a:extLst>
              <a:ext uri="{FF2B5EF4-FFF2-40B4-BE49-F238E27FC236}">
                <a16:creationId xmlns:a16="http://schemas.microsoft.com/office/drawing/2014/main" id="{4469BC34-CDBB-4BEA-93C3-492F7605133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itle 1">
            <a:extLst>
              <a:ext uri="{FF2B5EF4-FFF2-40B4-BE49-F238E27FC236}">
                <a16:creationId xmlns:a16="http://schemas.microsoft.com/office/drawing/2014/main" id="{F0F53BF7-B48D-45D4-ACDB-6E74CFDC6B39}"/>
              </a:ext>
            </a:extLst>
          </p:cNvPr>
          <p:cNvSpPr txBox="1">
            <a:spLocks/>
          </p:cNvSpPr>
          <p:nvPr/>
        </p:nvSpPr>
        <p:spPr>
          <a:xfrm>
            <a:off x="1438274" y="338014"/>
            <a:ext cx="10296525" cy="361950"/>
          </a:xfrm>
          <a:prstGeom prst="rect">
            <a:avLst/>
          </a:prstGeom>
          <a:noFill/>
          <a:ln>
            <a:noFill/>
          </a:ln>
          <a:effectLst>
            <a:outerShdw blurRad="44450" dist="27940" dir="5400000" algn="ctr">
              <a:srgbClr val="000000">
                <a:alpha val="32000"/>
              </a:srgbClr>
            </a:outerShdw>
          </a:effectLst>
        </p:spPr>
        <p:txBody>
          <a:bodyPr vert="horz" wrap="square" lIns="0" tIns="0" rIns="0" bIns="0" rtlCol="0" anchor="b">
            <a:noAutofit/>
          </a:bodyPr>
          <a:lstStyle>
            <a:lvl1pPr algn="l" defTabSz="914400" rtl="0" eaLnBrk="1" latinLnBrk="0" hangingPunct="1">
              <a:lnSpc>
                <a:spcPct val="95000"/>
              </a:lnSpc>
              <a:spcBef>
                <a:spcPct val="0"/>
              </a:spcBef>
              <a:buNone/>
              <a:defRPr lang="en-US" sz="4000" b="0" i="0" kern="1200" baseline="0" dirty="0">
                <a:solidFill>
                  <a:schemeClr val="tx1"/>
                </a:solidFill>
                <a:latin typeface="+mj-lt"/>
                <a:ea typeface="+mn-ea"/>
                <a:cs typeface="+mj-cs"/>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312D2A"/>
                </a:solidFill>
                <a:effectLst/>
                <a:uLnTx/>
                <a:uFillTx/>
                <a:latin typeface="Oracle Sans Tab"/>
                <a:ea typeface="+mn-ea"/>
                <a:cs typeface="+mj-cs"/>
              </a:rPr>
              <a:t>ODA as an Agent in Service Cloud – Chat Deflection</a:t>
            </a:r>
          </a:p>
        </p:txBody>
      </p:sp>
      <p:pic>
        <p:nvPicPr>
          <p:cNvPr id="9" name="Picture 8">
            <a:extLst>
              <a:ext uri="{FF2B5EF4-FFF2-40B4-BE49-F238E27FC236}">
                <a16:creationId xmlns:a16="http://schemas.microsoft.com/office/drawing/2014/main" id="{866479E6-0657-4864-9A1D-C7486602EBED}"/>
              </a:ext>
            </a:extLst>
          </p:cNvPr>
          <p:cNvPicPr>
            <a:picLocks noChangeAspect="1"/>
          </p:cNvPicPr>
          <p:nvPr/>
        </p:nvPicPr>
        <p:blipFill>
          <a:blip r:embed="rId4"/>
          <a:stretch>
            <a:fillRect/>
          </a:stretch>
        </p:blipFill>
        <p:spPr>
          <a:xfrm>
            <a:off x="1874724" y="1339280"/>
            <a:ext cx="8137751" cy="41794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49758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D31701-8267-4AA6-ADE7-D091F6FF0C3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900" b="0" i="0" u="none" strike="noStrike" kern="1200" cap="none" spc="0" normalizeH="0" baseline="0" noProof="0" smtClean="0">
                <a:ln>
                  <a:noFill/>
                </a:ln>
                <a:solidFill>
                  <a:srgbClr val="8B8580"/>
                </a:solidFill>
                <a:effectLst/>
                <a:uLnTx/>
                <a:uFillTx/>
                <a:latin typeface="Oracle Sans T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42</a:t>
            </a:fld>
            <a:endParaRPr kumimoji="0" lang="en-US" sz="900" b="0" i="0" u="none" strike="noStrike" kern="1200" cap="none" spc="0" normalizeH="0" baseline="0" noProof="0" dirty="0">
              <a:ln>
                <a:noFill/>
              </a:ln>
              <a:solidFill>
                <a:srgbClr val="8B8580"/>
              </a:solidFill>
              <a:effectLst/>
              <a:uLnTx/>
              <a:uFillTx/>
              <a:latin typeface="Oracle Sans Tab"/>
              <a:ea typeface="+mn-ea"/>
              <a:cs typeface="+mn-cs"/>
            </a:endParaRPr>
          </a:p>
        </p:txBody>
      </p:sp>
      <p:sp>
        <p:nvSpPr>
          <p:cNvPr id="15" name="Rectangle 14">
            <a:extLst>
              <a:ext uri="{FF2B5EF4-FFF2-40B4-BE49-F238E27FC236}">
                <a16:creationId xmlns:a16="http://schemas.microsoft.com/office/drawing/2014/main" id="{298F8133-D583-44CC-84FE-4DCC51E30671}"/>
              </a:ext>
            </a:extLst>
          </p:cNvPr>
          <p:cNvSpPr/>
          <p:nvPr>
            <p:custDataLst>
              <p:tags r:id="rId1"/>
            </p:custDataLst>
          </p:nvPr>
        </p:nvSpPr>
        <p:spPr bwMode="gray">
          <a:xfrm>
            <a:off x="5140308" y="821186"/>
            <a:ext cx="8167919" cy="4319312"/>
          </a:xfrm>
          <a:prstGeom prst="rect">
            <a:avLst/>
          </a:prstGeom>
          <a:noFill/>
          <a:ln w="190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Oracle Sans Tab"/>
              <a:ea typeface="+mn-ea"/>
              <a:cs typeface="+mn-cs"/>
            </a:endParaRPr>
          </a:p>
        </p:txBody>
      </p:sp>
      <p:pic>
        <p:nvPicPr>
          <p:cNvPr id="6" name="Picture 5">
            <a:extLst>
              <a:ext uri="{FF2B5EF4-FFF2-40B4-BE49-F238E27FC236}">
                <a16:creationId xmlns:a16="http://schemas.microsoft.com/office/drawing/2014/main" id="{844973A4-F385-4961-BE11-3A0AD6821A93}"/>
              </a:ext>
            </a:extLst>
          </p:cNvPr>
          <p:cNvPicPr>
            <a:picLocks noChangeAspect="1"/>
          </p:cNvPicPr>
          <p:nvPr/>
        </p:nvPicPr>
        <p:blipFill>
          <a:blip r:embed="rId4"/>
          <a:stretch>
            <a:fillRect/>
          </a:stretch>
        </p:blipFill>
        <p:spPr>
          <a:xfrm>
            <a:off x="1639484" y="1364450"/>
            <a:ext cx="8178291" cy="4389306"/>
          </a:xfrm>
          <a:prstGeom prst="rect">
            <a:avLst/>
          </a:prstGeom>
          <a:ln>
            <a:noFill/>
          </a:ln>
          <a:effectLst>
            <a:outerShdw blurRad="292100" dist="139700" dir="2700000" algn="tl" rotWithShape="0">
              <a:srgbClr val="333333">
                <a:alpha val="65000"/>
              </a:srgbClr>
            </a:outerShdw>
          </a:effectLst>
        </p:spPr>
      </p:pic>
      <p:sp>
        <p:nvSpPr>
          <p:cNvPr id="7" name="Title 1">
            <a:extLst>
              <a:ext uri="{FF2B5EF4-FFF2-40B4-BE49-F238E27FC236}">
                <a16:creationId xmlns:a16="http://schemas.microsoft.com/office/drawing/2014/main" id="{24EB29CF-6E5E-4747-B068-6E98B00C5EC7}"/>
              </a:ext>
            </a:extLst>
          </p:cNvPr>
          <p:cNvSpPr txBox="1">
            <a:spLocks/>
          </p:cNvSpPr>
          <p:nvPr/>
        </p:nvSpPr>
        <p:spPr>
          <a:xfrm>
            <a:off x="944880" y="332596"/>
            <a:ext cx="11304672" cy="361950"/>
          </a:xfrm>
          <a:prstGeom prst="rect">
            <a:avLst/>
          </a:prstGeom>
          <a:noFill/>
          <a:ln>
            <a:noFill/>
          </a:ln>
          <a:effectLst>
            <a:outerShdw blurRad="44450" dist="27940" dir="5400000" algn="ctr">
              <a:srgbClr val="000000">
                <a:alpha val="32000"/>
              </a:srgbClr>
            </a:outerShdw>
          </a:effectLst>
        </p:spPr>
        <p:txBody>
          <a:bodyPr vert="horz" wrap="square" lIns="0" tIns="0" rIns="0" bIns="0" rtlCol="0" anchor="b">
            <a:noAutofit/>
          </a:bodyPr>
          <a:lstStyle>
            <a:lvl1pPr algn="l" defTabSz="914400" rtl="0" eaLnBrk="1" latinLnBrk="0" hangingPunct="1">
              <a:lnSpc>
                <a:spcPct val="95000"/>
              </a:lnSpc>
              <a:spcBef>
                <a:spcPct val="0"/>
              </a:spcBef>
              <a:buNone/>
              <a:defRPr lang="en-US" sz="4000" b="0" i="0" kern="1200" baseline="0" dirty="0">
                <a:solidFill>
                  <a:schemeClr val="tx1"/>
                </a:solidFill>
                <a:latin typeface="+mj-lt"/>
                <a:ea typeface="+mn-ea"/>
                <a:cs typeface="+mj-cs"/>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312D2A"/>
                </a:solidFill>
                <a:effectLst/>
                <a:uLnTx/>
                <a:uFillTx/>
                <a:latin typeface="Oracle Sans Tab"/>
                <a:ea typeface="+mn-ea"/>
                <a:cs typeface="+mj-cs"/>
              </a:rPr>
              <a:t>ODA as an Agent in Service Cloud – Chat Abandonment</a:t>
            </a:r>
          </a:p>
        </p:txBody>
      </p:sp>
    </p:spTree>
    <p:extLst>
      <p:ext uri="{BB962C8B-B14F-4D97-AF65-F5344CB8AC3E}">
        <p14:creationId xmlns:p14="http://schemas.microsoft.com/office/powerpoint/2010/main" val="216794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D31701-8267-4AA6-ADE7-D091F6FF0C3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900" b="0" i="0" u="none" strike="noStrike" kern="1200" cap="none" spc="0" normalizeH="0" baseline="0" noProof="0" smtClean="0">
                <a:ln>
                  <a:noFill/>
                </a:ln>
                <a:solidFill>
                  <a:srgbClr val="8B8580"/>
                </a:solidFill>
                <a:effectLst/>
                <a:uLnTx/>
                <a:uFillTx/>
                <a:latin typeface="Oracle Sans T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43</a:t>
            </a:fld>
            <a:endParaRPr kumimoji="0" lang="en-US" sz="900" b="0" i="0" u="none" strike="noStrike" kern="1200" cap="none" spc="0" normalizeH="0" baseline="0" noProof="0" dirty="0">
              <a:ln>
                <a:noFill/>
              </a:ln>
              <a:solidFill>
                <a:srgbClr val="8B8580"/>
              </a:solidFill>
              <a:effectLst/>
              <a:uLnTx/>
              <a:uFillTx/>
              <a:latin typeface="Oracle Sans Tab"/>
              <a:ea typeface="+mn-ea"/>
              <a:cs typeface="+mn-cs"/>
            </a:endParaRPr>
          </a:p>
        </p:txBody>
      </p:sp>
      <p:sp>
        <p:nvSpPr>
          <p:cNvPr id="15" name="Rectangle 14">
            <a:extLst>
              <a:ext uri="{FF2B5EF4-FFF2-40B4-BE49-F238E27FC236}">
                <a16:creationId xmlns:a16="http://schemas.microsoft.com/office/drawing/2014/main" id="{298F8133-D583-44CC-84FE-4DCC51E30671}"/>
              </a:ext>
            </a:extLst>
          </p:cNvPr>
          <p:cNvSpPr/>
          <p:nvPr>
            <p:custDataLst>
              <p:tags r:id="rId1"/>
            </p:custDataLst>
          </p:nvPr>
        </p:nvSpPr>
        <p:spPr bwMode="gray">
          <a:xfrm>
            <a:off x="5140308" y="821186"/>
            <a:ext cx="8167919" cy="4319312"/>
          </a:xfrm>
          <a:prstGeom prst="rect">
            <a:avLst/>
          </a:prstGeom>
          <a:noFill/>
          <a:ln w="190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Oracle Sans Tab"/>
              <a:ea typeface="+mn-ea"/>
              <a:cs typeface="+mn-cs"/>
            </a:endParaRPr>
          </a:p>
        </p:txBody>
      </p:sp>
      <p:pic>
        <p:nvPicPr>
          <p:cNvPr id="6" name="Picture 5">
            <a:extLst>
              <a:ext uri="{FF2B5EF4-FFF2-40B4-BE49-F238E27FC236}">
                <a16:creationId xmlns:a16="http://schemas.microsoft.com/office/drawing/2014/main" id="{FC00C1B4-CAD0-4490-A6EC-B9B180AEEFAA}"/>
              </a:ext>
            </a:extLst>
          </p:cNvPr>
          <p:cNvPicPr>
            <a:picLocks noChangeAspect="1"/>
          </p:cNvPicPr>
          <p:nvPr/>
        </p:nvPicPr>
        <p:blipFill>
          <a:blip r:embed="rId4"/>
          <a:stretch>
            <a:fillRect/>
          </a:stretch>
        </p:blipFill>
        <p:spPr>
          <a:xfrm>
            <a:off x="2112016" y="1906719"/>
            <a:ext cx="8022733" cy="3760656"/>
          </a:xfrm>
          <a:prstGeom prst="rect">
            <a:avLst/>
          </a:prstGeom>
          <a:ln>
            <a:noFill/>
          </a:ln>
          <a:effectLst>
            <a:outerShdw blurRad="292100" dist="139700" dir="2700000" algn="tl" rotWithShape="0">
              <a:srgbClr val="333333">
                <a:alpha val="65000"/>
              </a:srgbClr>
            </a:outerShdw>
          </a:effectLst>
        </p:spPr>
      </p:pic>
      <p:sp>
        <p:nvSpPr>
          <p:cNvPr id="7" name="Title 1">
            <a:extLst>
              <a:ext uri="{FF2B5EF4-FFF2-40B4-BE49-F238E27FC236}">
                <a16:creationId xmlns:a16="http://schemas.microsoft.com/office/drawing/2014/main" id="{677B5487-2C1D-44ED-9F9B-F8D31AD9D506}"/>
              </a:ext>
            </a:extLst>
          </p:cNvPr>
          <p:cNvSpPr txBox="1">
            <a:spLocks/>
          </p:cNvSpPr>
          <p:nvPr/>
        </p:nvSpPr>
        <p:spPr>
          <a:xfrm>
            <a:off x="762000" y="560692"/>
            <a:ext cx="11304672" cy="361950"/>
          </a:xfrm>
          <a:prstGeom prst="rect">
            <a:avLst/>
          </a:prstGeom>
          <a:noFill/>
          <a:ln>
            <a:noFill/>
          </a:ln>
          <a:effectLst>
            <a:outerShdw blurRad="44450" dist="27940" dir="5400000" algn="ctr">
              <a:srgbClr val="000000">
                <a:alpha val="32000"/>
              </a:srgbClr>
            </a:outerShdw>
          </a:effectLst>
        </p:spPr>
        <p:txBody>
          <a:bodyPr vert="horz" wrap="square" lIns="0" tIns="0" rIns="0" bIns="0" rtlCol="0" anchor="b">
            <a:noAutofit/>
          </a:bodyPr>
          <a:lstStyle>
            <a:lvl1pPr algn="l" defTabSz="914400" rtl="0" eaLnBrk="1" latinLnBrk="0" hangingPunct="1">
              <a:lnSpc>
                <a:spcPct val="95000"/>
              </a:lnSpc>
              <a:spcBef>
                <a:spcPct val="0"/>
              </a:spcBef>
              <a:buNone/>
              <a:defRPr lang="en-US" sz="4000" b="0" i="0" kern="1200" baseline="0" dirty="0">
                <a:solidFill>
                  <a:schemeClr val="tx1"/>
                </a:solidFill>
                <a:latin typeface="+mj-lt"/>
                <a:ea typeface="+mn-ea"/>
                <a:cs typeface="+mj-cs"/>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312D2A"/>
                </a:solidFill>
                <a:effectLst/>
                <a:uLnTx/>
                <a:uFillTx/>
                <a:latin typeface="Oracle Sans Tab"/>
                <a:ea typeface="+mn-ea"/>
                <a:cs typeface="+mj-cs"/>
              </a:rPr>
              <a:t>ODA as an Agent in Service Cloud – Average Handle Time</a:t>
            </a:r>
          </a:p>
        </p:txBody>
      </p:sp>
      <p:pic>
        <p:nvPicPr>
          <p:cNvPr id="8" name="Picture 7">
            <a:extLst>
              <a:ext uri="{FF2B5EF4-FFF2-40B4-BE49-F238E27FC236}">
                <a16:creationId xmlns:a16="http://schemas.microsoft.com/office/drawing/2014/main" id="{6B203084-D992-2943-B082-F13C8E3104CA}"/>
              </a:ext>
            </a:extLst>
          </p:cNvPr>
          <p:cNvPicPr>
            <a:picLocks/>
          </p:cNvPicPr>
          <p:nvPr/>
        </p:nvPicPr>
        <p:blipFill rotWithShape="1">
          <a:blip r:embed="rId5">
            <a:extLst>
              <a:ext uri="{28A0092B-C50C-407E-A947-70E740481C1C}">
                <a14:useLocalDpi xmlns:a14="http://schemas.microsoft.com/office/drawing/2010/main"/>
              </a:ext>
            </a:extLst>
          </a:blip>
          <a:srcRect/>
          <a:stretch/>
        </p:blipFill>
        <p:spPr>
          <a:xfrm flipH="1">
            <a:off x="0" y="-27708"/>
            <a:ext cx="12192000" cy="6858000"/>
          </a:xfrm>
          <a:prstGeom prst="rect">
            <a:avLst/>
          </a:prstGeom>
        </p:spPr>
      </p:pic>
      <p:sp>
        <p:nvSpPr>
          <p:cNvPr id="9" name="Text Placeholder 1">
            <a:extLst>
              <a:ext uri="{FF2B5EF4-FFF2-40B4-BE49-F238E27FC236}">
                <a16:creationId xmlns:a16="http://schemas.microsoft.com/office/drawing/2014/main" id="{4A7EC606-C0C1-3F40-919F-0A9AFC794FE1}"/>
              </a:ext>
            </a:extLst>
          </p:cNvPr>
          <p:cNvSpPr txBox="1">
            <a:spLocks/>
          </p:cNvSpPr>
          <p:nvPr/>
        </p:nvSpPr>
        <p:spPr>
          <a:xfrm>
            <a:off x="998982" y="3098800"/>
            <a:ext cx="10687050" cy="660400"/>
          </a:xfrm>
          <a:prstGeom prst="rect">
            <a:avLst/>
          </a:prstGeom>
          <a:noFill/>
        </p:spPr>
        <p:txBody>
          <a:bodyPr vert="horz" lIns="0" tIns="0" rIns="0" bIns="0" rtlCol="0">
            <a:no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kumimoji="0" lang="en-US" sz="4000" b="0" i="0" u="none" strike="noStrike" kern="1200" cap="none" spc="0" normalizeH="0" baseline="0" noProof="0" dirty="0">
                <a:ln>
                  <a:noFill/>
                </a:ln>
                <a:solidFill>
                  <a:srgbClr val="FCFBFA"/>
                </a:solidFill>
                <a:effectLst/>
                <a:uLnTx/>
                <a:uFillTx/>
                <a:latin typeface="Georgia" panose="02040502050405020303" pitchFamily="18" charset="0"/>
                <a:ea typeface="+mn-ea"/>
                <a:cs typeface="Oracle Sans" panose="020B0503020204020204" pitchFamily="34" charset="0"/>
              </a:rPr>
              <a:t>Thank you!</a:t>
            </a:r>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endParaRPr kumimoji="0" lang="en-US" sz="4000" b="0" i="0" u="none" strike="noStrike" kern="1200" cap="none" spc="0" normalizeH="0" baseline="0" noProof="0" dirty="0">
              <a:ln>
                <a:noFill/>
              </a:ln>
              <a:solidFill>
                <a:srgbClr val="FCFBFA"/>
              </a:solidFill>
              <a:effectLst/>
              <a:uLnTx/>
              <a:uFillTx/>
              <a:latin typeface="Georgia" panose="02040502050405020303" pitchFamily="18" charset="0"/>
              <a:ea typeface="+mn-ea"/>
              <a:cs typeface="Oracle Sans" panose="020B0503020204020204" pitchFamily="34" charset="0"/>
            </a:endParaRPr>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endParaRPr kumimoji="0" lang="en-US" sz="2400" b="0" i="1" u="none" strike="noStrike" kern="1200" cap="none" spc="0" normalizeH="0" baseline="0" noProof="0" dirty="0">
              <a:ln>
                <a:noFill/>
              </a:ln>
              <a:solidFill>
                <a:srgbClr val="FCFBFA"/>
              </a:solidFill>
              <a:effectLst/>
              <a:uLnTx/>
              <a:uFillTx/>
              <a:latin typeface="Georgia" panose="02040502050405020303" pitchFamily="18" charset="0"/>
              <a:ea typeface="+mn-ea"/>
              <a:cs typeface="Oracle Sans" panose="020B0503020204020204" pitchFamily="34" charset="0"/>
            </a:endParaRPr>
          </a:p>
        </p:txBody>
      </p:sp>
    </p:spTree>
    <p:extLst>
      <p:ext uri="{BB962C8B-B14F-4D97-AF65-F5344CB8AC3E}">
        <p14:creationId xmlns:p14="http://schemas.microsoft.com/office/powerpoint/2010/main" val="2604092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E7016E0-426F-4B4E-8A03-5D8F50CACF46}"/>
              </a:ext>
            </a:extLst>
          </p:cNvPr>
          <p:cNvSpPr>
            <a:spLocks noGrp="1"/>
          </p:cNvSpPr>
          <p:nvPr>
            <p:ph type="sldNum" sz="quarter" idx="12"/>
          </p:nvPr>
        </p:nvSpPr>
        <p:spPr/>
        <p:txBody>
          <a:bodyPr/>
          <a:lstStyle/>
          <a:p>
            <a:fld id="{345D60D9-5372-5F40-9443-0F9AE5BDC3C8}" type="slidenum">
              <a:rPr lang="en-US" smtClean="0"/>
              <a:pPr/>
              <a:t>5</a:t>
            </a:fld>
            <a:endParaRPr lang="en-US" dirty="0"/>
          </a:p>
        </p:txBody>
      </p:sp>
      <p:sp>
        <p:nvSpPr>
          <p:cNvPr id="3" name="Title 1">
            <a:extLst>
              <a:ext uri="{FF2B5EF4-FFF2-40B4-BE49-F238E27FC236}">
                <a16:creationId xmlns:a16="http://schemas.microsoft.com/office/drawing/2014/main" id="{86F99DCF-8E31-46E8-93B7-FA4186113A44}"/>
              </a:ext>
            </a:extLst>
          </p:cNvPr>
          <p:cNvSpPr txBox="1">
            <a:spLocks/>
          </p:cNvSpPr>
          <p:nvPr/>
        </p:nvSpPr>
        <p:spPr>
          <a:xfrm>
            <a:off x="1310990" y="619149"/>
            <a:ext cx="7634907" cy="361950"/>
          </a:xfrm>
          <a:prstGeom prst="rect">
            <a:avLst/>
          </a:prstGeom>
          <a:noFill/>
          <a:ln>
            <a:noFill/>
          </a:ln>
          <a:effectLst>
            <a:outerShdw blurRad="44450" dist="27940" dir="5400000" algn="ctr">
              <a:srgbClr val="000000">
                <a:alpha val="32000"/>
              </a:srgbClr>
            </a:outerShdw>
          </a:effectLst>
        </p:spPr>
        <p:txBody>
          <a:bodyPr vert="horz" wrap="square" lIns="0" tIns="0" rIns="0" bIns="0" rtlCol="0" anchor="b">
            <a:noAutofit/>
          </a:bodyPr>
          <a:lstStyle>
            <a:lvl1pPr algn="l" defTabSz="914400" rtl="0" eaLnBrk="1" latinLnBrk="0" hangingPunct="1">
              <a:lnSpc>
                <a:spcPct val="95000"/>
              </a:lnSpc>
              <a:spcBef>
                <a:spcPct val="0"/>
              </a:spcBef>
              <a:buNone/>
              <a:defRPr lang="en-US" sz="4000" b="0" i="0" kern="1200" baseline="0" dirty="0">
                <a:solidFill>
                  <a:schemeClr val="tx1"/>
                </a:solidFill>
                <a:latin typeface="+mj-lt"/>
                <a:ea typeface="+mn-ea"/>
                <a:cs typeface="+mj-cs"/>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312D2A"/>
                </a:solidFill>
                <a:effectLst/>
                <a:uLnTx/>
                <a:uFillTx/>
                <a:latin typeface="Oracle Sans Tab"/>
                <a:ea typeface="+mn-ea"/>
                <a:cs typeface="+mj-cs"/>
              </a:rPr>
              <a:t>What Types of Reports are Available?</a:t>
            </a:r>
          </a:p>
        </p:txBody>
      </p:sp>
      <p:sp>
        <p:nvSpPr>
          <p:cNvPr id="5" name="TextBox 4">
            <a:extLst>
              <a:ext uri="{FF2B5EF4-FFF2-40B4-BE49-F238E27FC236}">
                <a16:creationId xmlns:a16="http://schemas.microsoft.com/office/drawing/2014/main" id="{40E718C8-A49B-4907-8D52-296D485ED5D8}"/>
              </a:ext>
            </a:extLst>
          </p:cNvPr>
          <p:cNvSpPr txBox="1"/>
          <p:nvPr/>
        </p:nvSpPr>
        <p:spPr>
          <a:xfrm>
            <a:off x="1393171" y="1217652"/>
            <a:ext cx="3061384" cy="369332"/>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800" b="1" i="0" u="none" strike="noStrike" kern="1200" cap="none" spc="0" normalizeH="0" baseline="0" noProof="0" dirty="0">
                <a:ln>
                  <a:noFill/>
                </a:ln>
                <a:solidFill>
                  <a:srgbClr val="312D2A"/>
                </a:solidFill>
                <a:effectLst/>
                <a:uLnTx/>
                <a:uFillTx/>
                <a:latin typeface="Oracle Sans Tab"/>
                <a:ea typeface="+mn-ea"/>
                <a:cs typeface="+mn-cs"/>
              </a:rPr>
              <a:t>Overview Reports </a:t>
            </a:r>
          </a:p>
        </p:txBody>
      </p:sp>
      <p:grpSp>
        <p:nvGrpSpPr>
          <p:cNvPr id="2" name="Group 1">
            <a:extLst>
              <a:ext uri="{FF2B5EF4-FFF2-40B4-BE49-F238E27FC236}">
                <a16:creationId xmlns:a16="http://schemas.microsoft.com/office/drawing/2014/main" id="{F58428FC-3BC7-4088-ABF6-09FB31C630C9}"/>
              </a:ext>
            </a:extLst>
          </p:cNvPr>
          <p:cNvGrpSpPr/>
          <p:nvPr/>
        </p:nvGrpSpPr>
        <p:grpSpPr>
          <a:xfrm>
            <a:off x="1030140" y="4081027"/>
            <a:ext cx="4066246" cy="2318732"/>
            <a:chOff x="1030140" y="4081027"/>
            <a:chExt cx="4066246" cy="2318732"/>
          </a:xfrm>
        </p:grpSpPr>
        <p:sp>
          <p:nvSpPr>
            <p:cNvPr id="6" name="TextBox 5">
              <a:extLst>
                <a:ext uri="{FF2B5EF4-FFF2-40B4-BE49-F238E27FC236}">
                  <a16:creationId xmlns:a16="http://schemas.microsoft.com/office/drawing/2014/main" id="{8E09CB0A-5BE0-44EA-A059-C08B8F823F81}"/>
                </a:ext>
              </a:extLst>
            </p:cNvPr>
            <p:cNvSpPr txBox="1"/>
            <p:nvPr/>
          </p:nvSpPr>
          <p:spPr>
            <a:xfrm>
              <a:off x="1396250" y="4081027"/>
              <a:ext cx="3143565" cy="369332"/>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b="1" dirty="0">
                  <a:solidFill>
                    <a:srgbClr val="312D2A"/>
                  </a:solidFill>
                  <a:latin typeface="Oracle Sans Tab"/>
                </a:rPr>
                <a:t>Conversations</a:t>
              </a:r>
              <a:endParaRPr kumimoji="0" lang="en-US" sz="1800" b="1" i="0" u="none" strike="noStrike" kern="1200" cap="none" spc="0" normalizeH="0" baseline="0" noProof="0" dirty="0">
                <a:ln>
                  <a:noFill/>
                </a:ln>
                <a:solidFill>
                  <a:srgbClr val="312D2A"/>
                </a:solidFill>
                <a:effectLst/>
                <a:uLnTx/>
                <a:uFillTx/>
                <a:latin typeface="Oracle Sans Tab"/>
                <a:ea typeface="+mn-ea"/>
                <a:cs typeface="+mn-cs"/>
              </a:endParaRPr>
            </a:p>
          </p:txBody>
        </p:sp>
        <p:pic>
          <p:nvPicPr>
            <p:cNvPr id="2052" name="Picture 4">
              <a:extLst>
                <a:ext uri="{FF2B5EF4-FFF2-40B4-BE49-F238E27FC236}">
                  <a16:creationId xmlns:a16="http://schemas.microsoft.com/office/drawing/2014/main" id="{F8A2E546-0C8F-4AB4-A069-6EAF467FEC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140" y="4526003"/>
              <a:ext cx="4066246" cy="18737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pic>
        <p:nvPicPr>
          <p:cNvPr id="2054" name="Picture 6">
            <a:extLst>
              <a:ext uri="{FF2B5EF4-FFF2-40B4-BE49-F238E27FC236}">
                <a16:creationId xmlns:a16="http://schemas.microsoft.com/office/drawing/2014/main" id="{73D2211B-61F4-4649-A4D0-BB125C8850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140" y="1639126"/>
            <a:ext cx="3895725" cy="22288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97C39F8A-D87D-464E-894A-392B840255F3}"/>
              </a:ext>
            </a:extLst>
          </p:cNvPr>
          <p:cNvGrpSpPr/>
          <p:nvPr/>
        </p:nvGrpSpPr>
        <p:grpSpPr>
          <a:xfrm>
            <a:off x="6211994" y="3796837"/>
            <a:ext cx="4859424" cy="2626823"/>
            <a:chOff x="5939406" y="1217652"/>
            <a:chExt cx="4859424" cy="2626823"/>
          </a:xfrm>
        </p:grpSpPr>
        <p:sp>
          <p:nvSpPr>
            <p:cNvPr id="9" name="TextBox 8">
              <a:extLst>
                <a:ext uri="{FF2B5EF4-FFF2-40B4-BE49-F238E27FC236}">
                  <a16:creationId xmlns:a16="http://schemas.microsoft.com/office/drawing/2014/main" id="{2A03D9CA-9CD6-4A55-9F0D-71958B838E8B}"/>
                </a:ext>
              </a:extLst>
            </p:cNvPr>
            <p:cNvSpPr txBox="1"/>
            <p:nvPr/>
          </p:nvSpPr>
          <p:spPr>
            <a:xfrm>
              <a:off x="7332277" y="1217652"/>
              <a:ext cx="2323451" cy="369332"/>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b="1" dirty="0" err="1">
                  <a:solidFill>
                    <a:srgbClr val="312D2A"/>
                  </a:solidFill>
                  <a:latin typeface="Oracle Sans Tab"/>
                </a:rPr>
                <a:t>Retrainer</a:t>
              </a:r>
              <a:endParaRPr kumimoji="0" lang="en-US" sz="1800" b="1" i="0" u="none" strike="noStrike" kern="1200" cap="none" spc="0" normalizeH="0" baseline="0" noProof="0" dirty="0">
                <a:ln>
                  <a:noFill/>
                </a:ln>
                <a:solidFill>
                  <a:srgbClr val="312D2A"/>
                </a:solidFill>
                <a:effectLst/>
                <a:uLnTx/>
                <a:uFillTx/>
                <a:latin typeface="Oracle Sans Tab"/>
                <a:ea typeface="+mn-ea"/>
                <a:cs typeface="+mn-cs"/>
              </a:endParaRPr>
            </a:p>
          </p:txBody>
        </p:sp>
        <p:pic>
          <p:nvPicPr>
            <p:cNvPr id="1026" name="Picture 2">
              <a:extLst>
                <a:ext uri="{FF2B5EF4-FFF2-40B4-BE49-F238E27FC236}">
                  <a16:creationId xmlns:a16="http://schemas.microsoft.com/office/drawing/2014/main" id="{5AEA1138-8A4C-4722-881D-419356E973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9406" y="1698087"/>
              <a:ext cx="4859424" cy="21463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sp>
        <p:nvSpPr>
          <p:cNvPr id="10" name="TextBox 9">
            <a:extLst>
              <a:ext uri="{FF2B5EF4-FFF2-40B4-BE49-F238E27FC236}">
                <a16:creationId xmlns:a16="http://schemas.microsoft.com/office/drawing/2014/main" id="{DD4C2414-D8BE-4D48-9797-C5518051A288}"/>
              </a:ext>
            </a:extLst>
          </p:cNvPr>
          <p:cNvSpPr txBox="1"/>
          <p:nvPr/>
        </p:nvSpPr>
        <p:spPr>
          <a:xfrm>
            <a:off x="7604864" y="1158031"/>
            <a:ext cx="2861749" cy="369332"/>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b="1" dirty="0">
                <a:solidFill>
                  <a:srgbClr val="312D2A"/>
                </a:solidFill>
                <a:latin typeface="Oracle Sans Tab"/>
              </a:rPr>
              <a:t>Skills and Intents</a:t>
            </a:r>
            <a:endParaRPr kumimoji="0" lang="en-US" sz="1800" b="1" i="0" u="none" strike="noStrike" kern="1200" cap="none" spc="0" normalizeH="0" baseline="0" noProof="0" dirty="0">
              <a:ln>
                <a:noFill/>
              </a:ln>
              <a:solidFill>
                <a:srgbClr val="312D2A"/>
              </a:solidFill>
              <a:effectLst/>
              <a:uLnTx/>
              <a:uFillTx/>
              <a:latin typeface="Oracle Sans Tab"/>
              <a:ea typeface="+mn-ea"/>
              <a:cs typeface="+mn-cs"/>
            </a:endParaRPr>
          </a:p>
        </p:txBody>
      </p:sp>
      <p:pic>
        <p:nvPicPr>
          <p:cNvPr id="15" name="Picture 14">
            <a:extLst>
              <a:ext uri="{FF2B5EF4-FFF2-40B4-BE49-F238E27FC236}">
                <a16:creationId xmlns:a16="http://schemas.microsoft.com/office/drawing/2014/main" id="{EB7C997F-72B3-D349-9443-EEAF591DFFE1}"/>
              </a:ext>
            </a:extLst>
          </p:cNvPr>
          <p:cNvPicPr>
            <a:picLocks noChangeAspect="1"/>
          </p:cNvPicPr>
          <p:nvPr/>
        </p:nvPicPr>
        <p:blipFill>
          <a:blip r:embed="rId6"/>
          <a:stretch>
            <a:fillRect/>
          </a:stretch>
        </p:blipFill>
        <p:spPr>
          <a:xfrm>
            <a:off x="6027345" y="1607379"/>
            <a:ext cx="5044073" cy="19466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20261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D31701-8267-4AA6-ADE7-D091F6FF0C3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900" b="0" i="0" u="none" strike="noStrike" kern="1200" cap="none" spc="0" normalizeH="0" baseline="0" noProof="0" smtClean="0">
                <a:ln>
                  <a:noFill/>
                </a:ln>
                <a:solidFill>
                  <a:srgbClr val="8B8580"/>
                </a:solidFill>
                <a:effectLst/>
                <a:uLnTx/>
                <a:uFillTx/>
                <a:latin typeface="Oracle Sans T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900" b="0" i="0" u="none" strike="noStrike" kern="1200" cap="none" spc="0" normalizeH="0" baseline="0" noProof="0" dirty="0">
              <a:ln>
                <a:noFill/>
              </a:ln>
              <a:solidFill>
                <a:srgbClr val="8B8580"/>
              </a:solidFill>
              <a:effectLst/>
              <a:uLnTx/>
              <a:uFillTx/>
              <a:latin typeface="Oracle Sans Tab"/>
              <a:ea typeface="+mn-ea"/>
              <a:cs typeface="+mn-cs"/>
            </a:endParaRPr>
          </a:p>
        </p:txBody>
      </p:sp>
      <p:sp>
        <p:nvSpPr>
          <p:cNvPr id="15" name="Rectangle 14">
            <a:extLst>
              <a:ext uri="{FF2B5EF4-FFF2-40B4-BE49-F238E27FC236}">
                <a16:creationId xmlns:a16="http://schemas.microsoft.com/office/drawing/2014/main" id="{298F8133-D583-44CC-84FE-4DCC51E30671}"/>
              </a:ext>
            </a:extLst>
          </p:cNvPr>
          <p:cNvSpPr/>
          <p:nvPr>
            <p:custDataLst>
              <p:tags r:id="rId1"/>
            </p:custDataLst>
          </p:nvPr>
        </p:nvSpPr>
        <p:spPr bwMode="gray">
          <a:xfrm>
            <a:off x="5140308" y="821186"/>
            <a:ext cx="8167919" cy="4319312"/>
          </a:xfrm>
          <a:prstGeom prst="rect">
            <a:avLst/>
          </a:prstGeom>
          <a:noFill/>
          <a:ln w="190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Oracle Sans Tab"/>
              <a:ea typeface="+mn-ea"/>
              <a:cs typeface="+mn-cs"/>
            </a:endParaRPr>
          </a:p>
        </p:txBody>
      </p:sp>
      <p:sp>
        <p:nvSpPr>
          <p:cNvPr id="7" name="TextBox 6">
            <a:extLst>
              <a:ext uri="{FF2B5EF4-FFF2-40B4-BE49-F238E27FC236}">
                <a16:creationId xmlns:a16="http://schemas.microsoft.com/office/drawing/2014/main" id="{E431806B-F40E-4429-9205-866BDAF89B4F}"/>
              </a:ext>
            </a:extLst>
          </p:cNvPr>
          <p:cNvSpPr txBox="1"/>
          <p:nvPr/>
        </p:nvSpPr>
        <p:spPr>
          <a:xfrm>
            <a:off x="1383565" y="5113994"/>
            <a:ext cx="9272469"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816"/>
                </a:solidFill>
                <a:effectLst/>
                <a:uLnTx/>
                <a:uFillTx/>
                <a:latin typeface="Oracle Sans" panose="020B0503020204020204" pitchFamily="34" charset="0"/>
                <a:ea typeface="+mn-ea"/>
                <a:cs typeface="+mn-cs"/>
              </a:rPr>
              <a:t>Use this dashboard to quickly find out the total number of voice and text conversations by channel and by time period. The report's metrics break this total down by the number of complete, incomplete, and in-progress conversations. In addition, this report tells you how the skill completed, or failed to complete, conversations by ranking the usage of the skill's transactional and answer intents in bar charts and word clouds.</a:t>
            </a:r>
            <a:br>
              <a:rPr kumimoji="0" lang="en-US" sz="1800" b="0" i="0" u="none" strike="noStrike" kern="1200" cap="none" spc="0" normalizeH="0" baseline="0" noProof="0" dirty="0">
                <a:ln>
                  <a:noFill/>
                </a:ln>
                <a:solidFill>
                  <a:srgbClr val="312D2A"/>
                </a:solidFill>
                <a:effectLst/>
                <a:uLnTx/>
                <a:uFillTx/>
                <a:latin typeface="Oracle Sans Tab"/>
                <a:ea typeface="+mn-ea"/>
                <a:cs typeface="+mn-cs"/>
              </a:rPr>
            </a:br>
            <a:endParaRPr kumimoji="0" lang="en-US" sz="1800" b="0" i="0" u="none" strike="noStrike" kern="1200" cap="none" spc="0" normalizeH="0" baseline="0" noProof="0" dirty="0">
              <a:ln>
                <a:noFill/>
              </a:ln>
              <a:solidFill>
                <a:srgbClr val="312D2A"/>
              </a:solidFill>
              <a:effectLst/>
              <a:uLnTx/>
              <a:uFillTx/>
              <a:latin typeface="Oracle Sans Tab"/>
              <a:ea typeface="+mn-ea"/>
              <a:cs typeface="+mn-cs"/>
            </a:endParaRPr>
          </a:p>
        </p:txBody>
      </p:sp>
      <p:sp>
        <p:nvSpPr>
          <p:cNvPr id="9" name="Title 1">
            <a:extLst>
              <a:ext uri="{FF2B5EF4-FFF2-40B4-BE49-F238E27FC236}">
                <a16:creationId xmlns:a16="http://schemas.microsoft.com/office/drawing/2014/main" id="{5B3DAEFA-DF37-490F-80DF-E635FE3E0F9C}"/>
              </a:ext>
            </a:extLst>
          </p:cNvPr>
          <p:cNvSpPr txBox="1">
            <a:spLocks/>
          </p:cNvSpPr>
          <p:nvPr/>
        </p:nvSpPr>
        <p:spPr>
          <a:xfrm>
            <a:off x="1747217" y="442412"/>
            <a:ext cx="7634907" cy="361950"/>
          </a:xfrm>
          <a:prstGeom prst="rect">
            <a:avLst/>
          </a:prstGeom>
          <a:noFill/>
          <a:ln>
            <a:noFill/>
          </a:ln>
          <a:effectLst>
            <a:outerShdw blurRad="44450" dist="27940" dir="5400000" algn="ctr">
              <a:srgbClr val="000000">
                <a:alpha val="32000"/>
              </a:srgbClr>
            </a:outerShdw>
          </a:effectLst>
        </p:spPr>
        <p:txBody>
          <a:bodyPr vert="horz" wrap="square" lIns="0" tIns="0" rIns="0" bIns="0" rtlCol="0" anchor="b">
            <a:noAutofit/>
          </a:bodyPr>
          <a:lstStyle>
            <a:lvl1pPr algn="l" defTabSz="914400" rtl="0" eaLnBrk="1" latinLnBrk="0" hangingPunct="1">
              <a:lnSpc>
                <a:spcPct val="95000"/>
              </a:lnSpc>
              <a:spcBef>
                <a:spcPct val="0"/>
              </a:spcBef>
              <a:buNone/>
              <a:defRPr lang="en-US" sz="4000" b="0" i="0" kern="1200" baseline="0" dirty="0">
                <a:solidFill>
                  <a:schemeClr val="tx1"/>
                </a:solidFill>
                <a:latin typeface="+mj-lt"/>
                <a:ea typeface="+mn-ea"/>
                <a:cs typeface="+mj-cs"/>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312D2A"/>
                </a:solidFill>
                <a:effectLst/>
                <a:uLnTx/>
                <a:uFillTx/>
                <a:latin typeface="Oracle Sans Tab"/>
                <a:ea typeface="+mn-ea"/>
                <a:cs typeface="+mj-cs"/>
              </a:rPr>
              <a:t>Overview Metrics and Graphs</a:t>
            </a:r>
          </a:p>
        </p:txBody>
      </p:sp>
      <p:pic>
        <p:nvPicPr>
          <p:cNvPr id="8" name="Picture 7">
            <a:extLst>
              <a:ext uri="{FF2B5EF4-FFF2-40B4-BE49-F238E27FC236}">
                <a16:creationId xmlns:a16="http://schemas.microsoft.com/office/drawing/2014/main" id="{4BB33E94-3708-48BD-874A-19638D2DA708}"/>
              </a:ext>
            </a:extLst>
          </p:cNvPr>
          <p:cNvPicPr>
            <a:picLocks noChangeAspect="1"/>
          </p:cNvPicPr>
          <p:nvPr/>
        </p:nvPicPr>
        <p:blipFill>
          <a:blip r:embed="rId4"/>
          <a:stretch>
            <a:fillRect/>
          </a:stretch>
        </p:blipFill>
        <p:spPr>
          <a:xfrm>
            <a:off x="1895475" y="977522"/>
            <a:ext cx="6877049" cy="38351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55661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D31701-8267-4AA6-ADE7-D091F6FF0C3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900" b="0" i="0" u="none" strike="noStrike" kern="1200" cap="none" spc="0" normalizeH="0" baseline="0" noProof="0" smtClean="0">
                <a:ln>
                  <a:noFill/>
                </a:ln>
                <a:solidFill>
                  <a:srgbClr val="8B8580"/>
                </a:solidFill>
                <a:effectLst/>
                <a:uLnTx/>
                <a:uFillTx/>
                <a:latin typeface="Oracle Sans T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US" sz="900" b="0" i="0" u="none" strike="noStrike" kern="1200" cap="none" spc="0" normalizeH="0" baseline="0" noProof="0" dirty="0">
              <a:ln>
                <a:noFill/>
              </a:ln>
              <a:solidFill>
                <a:srgbClr val="8B8580"/>
              </a:solidFill>
              <a:effectLst/>
              <a:uLnTx/>
              <a:uFillTx/>
              <a:latin typeface="Oracle Sans Tab"/>
              <a:ea typeface="+mn-ea"/>
              <a:cs typeface="+mn-cs"/>
            </a:endParaRPr>
          </a:p>
        </p:txBody>
      </p:sp>
      <p:sp>
        <p:nvSpPr>
          <p:cNvPr id="15" name="Rectangle 14">
            <a:extLst>
              <a:ext uri="{FF2B5EF4-FFF2-40B4-BE49-F238E27FC236}">
                <a16:creationId xmlns:a16="http://schemas.microsoft.com/office/drawing/2014/main" id="{298F8133-D583-44CC-84FE-4DCC51E30671}"/>
              </a:ext>
            </a:extLst>
          </p:cNvPr>
          <p:cNvSpPr/>
          <p:nvPr>
            <p:custDataLst>
              <p:tags r:id="rId1"/>
            </p:custDataLst>
          </p:nvPr>
        </p:nvSpPr>
        <p:spPr bwMode="gray">
          <a:xfrm>
            <a:off x="5140308" y="821186"/>
            <a:ext cx="8167919" cy="4319312"/>
          </a:xfrm>
          <a:prstGeom prst="rect">
            <a:avLst/>
          </a:prstGeom>
          <a:noFill/>
          <a:ln w="190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Oracle Sans Tab"/>
              <a:ea typeface="+mn-ea"/>
              <a:cs typeface="+mn-cs"/>
            </a:endParaRPr>
          </a:p>
        </p:txBody>
      </p:sp>
      <p:sp>
        <p:nvSpPr>
          <p:cNvPr id="7" name="TextBox 6">
            <a:extLst>
              <a:ext uri="{FF2B5EF4-FFF2-40B4-BE49-F238E27FC236}">
                <a16:creationId xmlns:a16="http://schemas.microsoft.com/office/drawing/2014/main" id="{E431806B-F40E-4429-9205-866BDAF89B4F}"/>
              </a:ext>
            </a:extLst>
          </p:cNvPr>
          <p:cNvSpPr txBox="1"/>
          <p:nvPr/>
        </p:nvSpPr>
        <p:spPr>
          <a:xfrm>
            <a:off x="1843205" y="4887272"/>
            <a:ext cx="9272469"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816"/>
                </a:solidFill>
                <a:effectLst/>
                <a:uLnTx/>
                <a:uFillTx/>
                <a:latin typeface="Oracle Sans" panose="020B0503020204020204" pitchFamily="34" charset="0"/>
                <a:ea typeface="+mn-ea"/>
                <a:cs typeface="+mn-cs"/>
              </a:rPr>
              <a:t>As a donut chart, which contrasts the total number of sessions that have been initiated against the sessions that have ended or remain active. You can find out the actual count by clicking the arcs. As a trend line that plots the count of active, ended, and initiated session against dates.</a:t>
            </a:r>
            <a:br>
              <a:rPr kumimoji="0" lang="en-US" sz="1800" b="0" i="0" u="none" strike="noStrike" kern="1200" cap="none" spc="0" normalizeH="0" baseline="0" noProof="0" dirty="0">
                <a:ln>
                  <a:noFill/>
                </a:ln>
                <a:solidFill>
                  <a:srgbClr val="312D2A"/>
                </a:solidFill>
                <a:effectLst/>
                <a:uLnTx/>
                <a:uFillTx/>
                <a:latin typeface="Oracle Sans Tab"/>
                <a:ea typeface="+mn-ea"/>
                <a:cs typeface="+mn-cs"/>
              </a:rPr>
            </a:br>
            <a:endParaRPr kumimoji="0" lang="en-US" sz="1800" b="0" i="0" u="none" strike="noStrike" kern="1200" cap="none" spc="0" normalizeH="0" baseline="0" noProof="0" dirty="0">
              <a:ln>
                <a:noFill/>
              </a:ln>
              <a:solidFill>
                <a:srgbClr val="312D2A"/>
              </a:solidFill>
              <a:effectLst/>
              <a:uLnTx/>
              <a:uFillTx/>
              <a:latin typeface="Oracle Sans Tab"/>
              <a:ea typeface="+mn-ea"/>
              <a:cs typeface="+mn-cs"/>
            </a:endParaRPr>
          </a:p>
        </p:txBody>
      </p:sp>
      <p:sp>
        <p:nvSpPr>
          <p:cNvPr id="9" name="Title 1">
            <a:extLst>
              <a:ext uri="{FF2B5EF4-FFF2-40B4-BE49-F238E27FC236}">
                <a16:creationId xmlns:a16="http://schemas.microsoft.com/office/drawing/2014/main" id="{5B3DAEFA-DF37-490F-80DF-E635FE3E0F9C}"/>
              </a:ext>
            </a:extLst>
          </p:cNvPr>
          <p:cNvSpPr txBox="1">
            <a:spLocks/>
          </p:cNvSpPr>
          <p:nvPr/>
        </p:nvSpPr>
        <p:spPr>
          <a:xfrm>
            <a:off x="1747217" y="442412"/>
            <a:ext cx="7634907" cy="361950"/>
          </a:xfrm>
          <a:prstGeom prst="rect">
            <a:avLst/>
          </a:prstGeom>
          <a:noFill/>
          <a:ln>
            <a:noFill/>
          </a:ln>
          <a:effectLst>
            <a:outerShdw blurRad="44450" dist="27940" dir="5400000" algn="ctr">
              <a:srgbClr val="000000">
                <a:alpha val="32000"/>
              </a:srgbClr>
            </a:outerShdw>
          </a:effectLst>
        </p:spPr>
        <p:txBody>
          <a:bodyPr vert="horz" wrap="square" lIns="0" tIns="0" rIns="0" bIns="0" rtlCol="0" anchor="b">
            <a:noAutofit/>
          </a:bodyPr>
          <a:lstStyle>
            <a:lvl1pPr algn="l" defTabSz="914400" rtl="0" eaLnBrk="1" latinLnBrk="0" hangingPunct="1">
              <a:lnSpc>
                <a:spcPct val="95000"/>
              </a:lnSpc>
              <a:spcBef>
                <a:spcPct val="0"/>
              </a:spcBef>
              <a:buNone/>
              <a:defRPr lang="en-US" sz="4000" b="0" i="0" kern="1200" baseline="0" dirty="0">
                <a:solidFill>
                  <a:schemeClr val="tx1"/>
                </a:solidFill>
                <a:latin typeface="+mj-lt"/>
                <a:ea typeface="+mn-ea"/>
                <a:cs typeface="+mj-cs"/>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312D2A"/>
                </a:solidFill>
                <a:effectLst/>
                <a:uLnTx/>
                <a:uFillTx/>
                <a:latin typeface="Oracle Sans Tab"/>
                <a:ea typeface="+mn-ea"/>
                <a:cs typeface="+mj-cs"/>
              </a:rPr>
              <a:t>Session Trends</a:t>
            </a:r>
          </a:p>
        </p:txBody>
      </p:sp>
      <p:pic>
        <p:nvPicPr>
          <p:cNvPr id="2" name="Picture 2">
            <a:extLst>
              <a:ext uri="{FF2B5EF4-FFF2-40B4-BE49-F238E27FC236}">
                <a16:creationId xmlns:a16="http://schemas.microsoft.com/office/drawing/2014/main" id="{C59E1C6C-7FC8-45DD-A03B-8E9C8E8CFD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7217" y="1520526"/>
            <a:ext cx="9034346" cy="30868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1254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D31701-8267-4AA6-ADE7-D091F6FF0C3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900" b="0" i="0" u="none" strike="noStrike" kern="1200" cap="none" spc="0" normalizeH="0" baseline="0" noProof="0" smtClean="0">
                <a:ln>
                  <a:noFill/>
                </a:ln>
                <a:solidFill>
                  <a:srgbClr val="8B8580"/>
                </a:solidFill>
                <a:effectLst/>
                <a:uLnTx/>
                <a:uFillTx/>
                <a:latin typeface="Oracle Sans T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US" sz="900" b="0" i="0" u="none" strike="noStrike" kern="1200" cap="none" spc="0" normalizeH="0" baseline="0" noProof="0" dirty="0">
              <a:ln>
                <a:noFill/>
              </a:ln>
              <a:solidFill>
                <a:srgbClr val="8B8580"/>
              </a:solidFill>
              <a:effectLst/>
              <a:uLnTx/>
              <a:uFillTx/>
              <a:latin typeface="Oracle Sans Tab"/>
              <a:ea typeface="+mn-ea"/>
              <a:cs typeface="+mn-cs"/>
            </a:endParaRPr>
          </a:p>
        </p:txBody>
      </p:sp>
      <p:sp>
        <p:nvSpPr>
          <p:cNvPr id="15" name="Rectangle 14">
            <a:extLst>
              <a:ext uri="{FF2B5EF4-FFF2-40B4-BE49-F238E27FC236}">
                <a16:creationId xmlns:a16="http://schemas.microsoft.com/office/drawing/2014/main" id="{298F8133-D583-44CC-84FE-4DCC51E30671}"/>
              </a:ext>
            </a:extLst>
          </p:cNvPr>
          <p:cNvSpPr/>
          <p:nvPr>
            <p:custDataLst>
              <p:tags r:id="rId1"/>
            </p:custDataLst>
          </p:nvPr>
        </p:nvSpPr>
        <p:spPr bwMode="gray">
          <a:xfrm>
            <a:off x="5140308" y="821186"/>
            <a:ext cx="8167919" cy="4319312"/>
          </a:xfrm>
          <a:prstGeom prst="rect">
            <a:avLst/>
          </a:prstGeom>
          <a:noFill/>
          <a:ln w="190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Oracle Sans Tab"/>
              <a:ea typeface="+mn-ea"/>
              <a:cs typeface="+mn-cs"/>
            </a:endParaRPr>
          </a:p>
        </p:txBody>
      </p:sp>
      <p:sp>
        <p:nvSpPr>
          <p:cNvPr id="7" name="TextBox 6">
            <a:extLst>
              <a:ext uri="{FF2B5EF4-FFF2-40B4-BE49-F238E27FC236}">
                <a16:creationId xmlns:a16="http://schemas.microsoft.com/office/drawing/2014/main" id="{E431806B-F40E-4429-9205-866BDAF89B4F}"/>
              </a:ext>
            </a:extLst>
          </p:cNvPr>
          <p:cNvSpPr txBox="1"/>
          <p:nvPr/>
        </p:nvSpPr>
        <p:spPr>
          <a:xfrm>
            <a:off x="1182586" y="4925372"/>
            <a:ext cx="9272469" cy="923330"/>
          </a:xfrm>
          <a:prstGeom prst="rect">
            <a:avLst/>
          </a:prstGeom>
          <a:noFill/>
        </p:spPr>
        <p:txBody>
          <a:bodyPr wrap="square">
            <a:spAutoFit/>
          </a:bodyPr>
          <a:lstStyle/>
          <a:p>
            <a:pPr algn="l"/>
            <a:r>
              <a:rPr lang="en-US" sz="1800" b="0" i="0" u="none" strike="noStrike" baseline="0" dirty="0"/>
              <a:t>A clustered bar chart plotting the number of sessions initiated through a channel that's connected to a skill or digital assistant.</a:t>
            </a:r>
            <a:br>
              <a:rPr kumimoji="0" lang="en-US" sz="1800" b="0" i="0" u="none" strike="noStrike" kern="1200" cap="none" spc="0" normalizeH="0" baseline="0" noProof="0" dirty="0">
                <a:ln>
                  <a:noFill/>
                </a:ln>
                <a:solidFill>
                  <a:srgbClr val="312D2A"/>
                </a:solidFill>
                <a:effectLst/>
                <a:uLnTx/>
                <a:uFillTx/>
                <a:latin typeface="Oracle Sans Tab"/>
                <a:ea typeface="+mn-ea"/>
                <a:cs typeface="+mn-cs"/>
              </a:rPr>
            </a:br>
            <a:endParaRPr kumimoji="0" lang="en-US" sz="1800" b="0" i="0" u="none" strike="noStrike" kern="1200" cap="none" spc="0" normalizeH="0" baseline="0" noProof="0" dirty="0">
              <a:ln>
                <a:noFill/>
              </a:ln>
              <a:solidFill>
                <a:srgbClr val="312D2A"/>
              </a:solidFill>
              <a:effectLst/>
              <a:uLnTx/>
              <a:uFillTx/>
              <a:latin typeface="Oracle Sans Tab"/>
              <a:ea typeface="+mn-ea"/>
              <a:cs typeface="+mn-cs"/>
            </a:endParaRPr>
          </a:p>
        </p:txBody>
      </p:sp>
      <p:sp>
        <p:nvSpPr>
          <p:cNvPr id="9" name="Title 1">
            <a:extLst>
              <a:ext uri="{FF2B5EF4-FFF2-40B4-BE49-F238E27FC236}">
                <a16:creationId xmlns:a16="http://schemas.microsoft.com/office/drawing/2014/main" id="{5B3DAEFA-DF37-490F-80DF-E635FE3E0F9C}"/>
              </a:ext>
            </a:extLst>
          </p:cNvPr>
          <p:cNvSpPr txBox="1">
            <a:spLocks/>
          </p:cNvSpPr>
          <p:nvPr/>
        </p:nvSpPr>
        <p:spPr>
          <a:xfrm>
            <a:off x="1747217" y="442412"/>
            <a:ext cx="7634907" cy="361950"/>
          </a:xfrm>
          <a:prstGeom prst="rect">
            <a:avLst/>
          </a:prstGeom>
          <a:noFill/>
          <a:ln>
            <a:noFill/>
          </a:ln>
          <a:effectLst>
            <a:outerShdw blurRad="44450" dist="27940" dir="5400000" algn="ctr">
              <a:srgbClr val="000000">
                <a:alpha val="32000"/>
              </a:srgbClr>
            </a:outerShdw>
          </a:effectLst>
        </p:spPr>
        <p:txBody>
          <a:bodyPr vert="horz" wrap="square" lIns="0" tIns="0" rIns="0" bIns="0" rtlCol="0" anchor="b">
            <a:noAutofit/>
          </a:bodyPr>
          <a:lstStyle>
            <a:lvl1pPr algn="l" defTabSz="914400" rtl="0" eaLnBrk="1" latinLnBrk="0" hangingPunct="1">
              <a:lnSpc>
                <a:spcPct val="95000"/>
              </a:lnSpc>
              <a:spcBef>
                <a:spcPct val="0"/>
              </a:spcBef>
              <a:buNone/>
              <a:defRPr lang="en-US" sz="4000" b="0" i="0" kern="1200" baseline="0" dirty="0">
                <a:solidFill>
                  <a:schemeClr val="tx1"/>
                </a:solidFill>
                <a:latin typeface="+mj-lt"/>
                <a:ea typeface="+mn-ea"/>
                <a:cs typeface="+mj-cs"/>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r>
              <a:rPr lang="en-US" sz="3200" b="1" dirty="0">
                <a:solidFill>
                  <a:srgbClr val="312D2A"/>
                </a:solidFill>
                <a:latin typeface="Oracle Sans Tab"/>
              </a:rPr>
              <a:t>Engagement Channels</a:t>
            </a:r>
            <a:endParaRPr kumimoji="0" lang="en-US" sz="3200" b="1" i="0" u="none" strike="noStrike" kern="1200" cap="none" spc="0" normalizeH="0" baseline="0" noProof="0" dirty="0">
              <a:ln>
                <a:noFill/>
              </a:ln>
              <a:solidFill>
                <a:srgbClr val="312D2A"/>
              </a:solidFill>
              <a:effectLst/>
              <a:uLnTx/>
              <a:uFillTx/>
              <a:latin typeface="Oracle Sans Tab"/>
              <a:ea typeface="+mn-ea"/>
              <a:cs typeface="+mj-cs"/>
            </a:endParaRPr>
          </a:p>
        </p:txBody>
      </p:sp>
      <p:pic>
        <p:nvPicPr>
          <p:cNvPr id="4" name="Picture 3">
            <a:extLst>
              <a:ext uri="{FF2B5EF4-FFF2-40B4-BE49-F238E27FC236}">
                <a16:creationId xmlns:a16="http://schemas.microsoft.com/office/drawing/2014/main" id="{880577FD-E610-4998-A7C6-41A579767AF8}"/>
              </a:ext>
            </a:extLst>
          </p:cNvPr>
          <p:cNvPicPr>
            <a:picLocks noChangeAspect="1"/>
          </p:cNvPicPr>
          <p:nvPr/>
        </p:nvPicPr>
        <p:blipFill>
          <a:blip r:embed="rId4"/>
          <a:stretch>
            <a:fillRect/>
          </a:stretch>
        </p:blipFill>
        <p:spPr>
          <a:xfrm>
            <a:off x="1647266" y="1523313"/>
            <a:ext cx="8002117" cy="29150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8632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D31701-8267-4AA6-ADE7-D091F6FF0C3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900" b="0" i="0" u="none" strike="noStrike" kern="1200" cap="none" spc="0" normalizeH="0" baseline="0" noProof="0" smtClean="0">
                <a:ln>
                  <a:noFill/>
                </a:ln>
                <a:solidFill>
                  <a:srgbClr val="8B8580"/>
                </a:solidFill>
                <a:effectLst/>
                <a:uLnTx/>
                <a:uFillTx/>
                <a:latin typeface="Oracle Sans T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US" sz="900" b="0" i="0" u="none" strike="noStrike" kern="1200" cap="none" spc="0" normalizeH="0" baseline="0" noProof="0" dirty="0">
              <a:ln>
                <a:noFill/>
              </a:ln>
              <a:solidFill>
                <a:srgbClr val="8B8580"/>
              </a:solidFill>
              <a:effectLst/>
              <a:uLnTx/>
              <a:uFillTx/>
              <a:latin typeface="Oracle Sans Tab"/>
              <a:ea typeface="+mn-ea"/>
              <a:cs typeface="+mn-cs"/>
            </a:endParaRPr>
          </a:p>
        </p:txBody>
      </p:sp>
      <p:sp>
        <p:nvSpPr>
          <p:cNvPr id="15" name="Rectangle 14">
            <a:extLst>
              <a:ext uri="{FF2B5EF4-FFF2-40B4-BE49-F238E27FC236}">
                <a16:creationId xmlns:a16="http://schemas.microsoft.com/office/drawing/2014/main" id="{298F8133-D583-44CC-84FE-4DCC51E30671}"/>
              </a:ext>
            </a:extLst>
          </p:cNvPr>
          <p:cNvSpPr/>
          <p:nvPr>
            <p:custDataLst>
              <p:tags r:id="rId1"/>
            </p:custDataLst>
          </p:nvPr>
        </p:nvSpPr>
        <p:spPr bwMode="gray">
          <a:xfrm>
            <a:off x="5140308" y="821186"/>
            <a:ext cx="8167919" cy="4319312"/>
          </a:xfrm>
          <a:prstGeom prst="rect">
            <a:avLst/>
          </a:prstGeom>
          <a:noFill/>
          <a:ln w="19050">
            <a:no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Oracle Sans Tab"/>
              <a:ea typeface="+mn-ea"/>
              <a:cs typeface="+mn-cs"/>
            </a:endParaRPr>
          </a:p>
        </p:txBody>
      </p:sp>
      <p:sp>
        <p:nvSpPr>
          <p:cNvPr id="7" name="TextBox 6">
            <a:extLst>
              <a:ext uri="{FF2B5EF4-FFF2-40B4-BE49-F238E27FC236}">
                <a16:creationId xmlns:a16="http://schemas.microsoft.com/office/drawing/2014/main" id="{E431806B-F40E-4429-9205-866BDAF89B4F}"/>
              </a:ext>
            </a:extLst>
          </p:cNvPr>
          <p:cNvSpPr txBox="1"/>
          <p:nvPr/>
        </p:nvSpPr>
        <p:spPr>
          <a:xfrm>
            <a:off x="933450" y="5073605"/>
            <a:ext cx="10125075"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A1816"/>
                </a:solidFill>
                <a:effectLst/>
                <a:latin typeface="Oracle Sans" panose="020B0503020204020204" pitchFamily="34" charset="0"/>
              </a:rPr>
              <a:t>The different arcs of chart track channel usage as a percentage of the total sessions for a specified time. In this illustration, a cursor hovers an arc, revealing the actual number of sessions.</a:t>
            </a:r>
            <a:br>
              <a:rPr kumimoji="0" lang="en-US" sz="1800" b="0" i="0" u="none" strike="noStrike" kern="1200" cap="none" spc="0" normalizeH="0" baseline="0" noProof="0" dirty="0">
                <a:ln>
                  <a:noFill/>
                </a:ln>
                <a:solidFill>
                  <a:srgbClr val="312D2A"/>
                </a:solidFill>
                <a:effectLst/>
                <a:uLnTx/>
                <a:uFillTx/>
                <a:latin typeface="Oracle Sans Tab"/>
                <a:ea typeface="+mn-ea"/>
                <a:cs typeface="+mn-cs"/>
              </a:rPr>
            </a:br>
            <a:endParaRPr kumimoji="0" lang="en-US" sz="1800" b="0" i="0" u="none" strike="noStrike" kern="1200" cap="none" spc="0" normalizeH="0" baseline="0" noProof="0" dirty="0">
              <a:ln>
                <a:noFill/>
              </a:ln>
              <a:solidFill>
                <a:srgbClr val="312D2A"/>
              </a:solidFill>
              <a:effectLst/>
              <a:uLnTx/>
              <a:uFillTx/>
              <a:latin typeface="Oracle Sans Tab"/>
              <a:ea typeface="+mn-ea"/>
              <a:cs typeface="+mn-cs"/>
            </a:endParaRPr>
          </a:p>
        </p:txBody>
      </p:sp>
      <p:sp>
        <p:nvSpPr>
          <p:cNvPr id="9" name="Title 1">
            <a:extLst>
              <a:ext uri="{FF2B5EF4-FFF2-40B4-BE49-F238E27FC236}">
                <a16:creationId xmlns:a16="http://schemas.microsoft.com/office/drawing/2014/main" id="{5B3DAEFA-DF37-490F-80DF-E635FE3E0F9C}"/>
              </a:ext>
            </a:extLst>
          </p:cNvPr>
          <p:cNvSpPr txBox="1">
            <a:spLocks/>
          </p:cNvSpPr>
          <p:nvPr/>
        </p:nvSpPr>
        <p:spPr>
          <a:xfrm>
            <a:off x="1747217" y="442412"/>
            <a:ext cx="7634907" cy="361950"/>
          </a:xfrm>
          <a:prstGeom prst="rect">
            <a:avLst/>
          </a:prstGeom>
          <a:noFill/>
          <a:ln>
            <a:noFill/>
          </a:ln>
          <a:effectLst>
            <a:outerShdw blurRad="44450" dist="27940" dir="5400000" algn="ctr">
              <a:srgbClr val="000000">
                <a:alpha val="32000"/>
              </a:srgbClr>
            </a:outerShdw>
          </a:effectLst>
        </p:spPr>
        <p:txBody>
          <a:bodyPr vert="horz" wrap="square" lIns="0" tIns="0" rIns="0" bIns="0" rtlCol="0" anchor="b">
            <a:noAutofit/>
          </a:bodyPr>
          <a:lstStyle>
            <a:lvl1pPr algn="l" defTabSz="914400" rtl="0" eaLnBrk="1" latinLnBrk="0" hangingPunct="1">
              <a:lnSpc>
                <a:spcPct val="95000"/>
              </a:lnSpc>
              <a:spcBef>
                <a:spcPct val="0"/>
              </a:spcBef>
              <a:buNone/>
              <a:defRPr lang="en-US" sz="4000" b="0" i="0" kern="1200" baseline="0" dirty="0">
                <a:solidFill>
                  <a:schemeClr val="tx1"/>
                </a:solidFill>
                <a:latin typeface="+mj-lt"/>
                <a:ea typeface="+mn-ea"/>
                <a:cs typeface="+mj-cs"/>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r>
              <a:rPr lang="en-US" sz="3200" b="1" dirty="0">
                <a:solidFill>
                  <a:srgbClr val="312D2A"/>
                </a:solidFill>
                <a:latin typeface="Oracle Sans Tab"/>
              </a:rPr>
              <a:t>Channels Donut Chart</a:t>
            </a:r>
            <a:endParaRPr kumimoji="0" lang="en-US" sz="3200" b="1" i="0" u="none" strike="noStrike" kern="1200" cap="none" spc="0" normalizeH="0" baseline="0" noProof="0" dirty="0">
              <a:ln>
                <a:noFill/>
              </a:ln>
              <a:solidFill>
                <a:srgbClr val="312D2A"/>
              </a:solidFill>
              <a:effectLst/>
              <a:uLnTx/>
              <a:uFillTx/>
              <a:latin typeface="Oracle Sans Tab"/>
              <a:ea typeface="+mn-ea"/>
              <a:cs typeface="+mj-cs"/>
            </a:endParaRPr>
          </a:p>
        </p:txBody>
      </p:sp>
      <p:pic>
        <p:nvPicPr>
          <p:cNvPr id="10242" name="Picture 2">
            <a:extLst>
              <a:ext uri="{FF2B5EF4-FFF2-40B4-BE49-F238E27FC236}">
                <a16:creationId xmlns:a16="http://schemas.microsoft.com/office/drawing/2014/main" id="{3C3FE950-0757-4B14-8EE7-004BC5637A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1734477"/>
            <a:ext cx="4352925" cy="28470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6711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UNIQUEID" val="3336"/>
</p:tagLst>
</file>

<file path=ppt/tags/tag10.xml><?xml version="1.0" encoding="utf-8"?>
<p:tagLst xmlns:a="http://schemas.openxmlformats.org/drawingml/2006/main" xmlns:r="http://schemas.openxmlformats.org/officeDocument/2006/relationships" xmlns:p="http://schemas.openxmlformats.org/presentationml/2006/main">
  <p:tag name="AS_UNIQUEID" val="3282"/>
</p:tagLst>
</file>

<file path=ppt/tags/tag11.xml><?xml version="1.0" encoding="utf-8"?>
<p:tagLst xmlns:a="http://schemas.openxmlformats.org/drawingml/2006/main" xmlns:r="http://schemas.openxmlformats.org/officeDocument/2006/relationships" xmlns:p="http://schemas.openxmlformats.org/presentationml/2006/main">
  <p:tag name="AS_UNIQUEID" val="3283"/>
</p:tagLst>
</file>

<file path=ppt/tags/tag12.xml><?xml version="1.0" encoding="utf-8"?>
<p:tagLst xmlns:a="http://schemas.openxmlformats.org/drawingml/2006/main" xmlns:r="http://schemas.openxmlformats.org/officeDocument/2006/relationships" xmlns:p="http://schemas.openxmlformats.org/presentationml/2006/main">
  <p:tag name="AS_UNIQUEID" val="3284"/>
</p:tagLst>
</file>

<file path=ppt/tags/tag13.xml><?xml version="1.0" encoding="utf-8"?>
<p:tagLst xmlns:a="http://schemas.openxmlformats.org/drawingml/2006/main" xmlns:r="http://schemas.openxmlformats.org/officeDocument/2006/relationships" xmlns:p="http://schemas.openxmlformats.org/presentationml/2006/main">
  <p:tag name="AS_UNIQUEID" val="3285"/>
</p:tagLst>
</file>

<file path=ppt/tags/tag14.xml><?xml version="1.0" encoding="utf-8"?>
<p:tagLst xmlns:a="http://schemas.openxmlformats.org/drawingml/2006/main" xmlns:r="http://schemas.openxmlformats.org/officeDocument/2006/relationships" xmlns:p="http://schemas.openxmlformats.org/presentationml/2006/main">
  <p:tag name="AS_UNIQUEID" val="3286"/>
</p:tagLst>
</file>

<file path=ppt/tags/tag15.xml><?xml version="1.0" encoding="utf-8"?>
<p:tagLst xmlns:a="http://schemas.openxmlformats.org/drawingml/2006/main" xmlns:r="http://schemas.openxmlformats.org/officeDocument/2006/relationships" xmlns:p="http://schemas.openxmlformats.org/presentationml/2006/main">
  <p:tag name="AS_UNIQUEID" val="3287"/>
</p:tagLst>
</file>

<file path=ppt/tags/tag16.xml><?xml version="1.0" encoding="utf-8"?>
<p:tagLst xmlns:a="http://schemas.openxmlformats.org/drawingml/2006/main" xmlns:r="http://schemas.openxmlformats.org/officeDocument/2006/relationships" xmlns:p="http://schemas.openxmlformats.org/presentationml/2006/main">
  <p:tag name="AS_UNIQUEID" val="3288"/>
</p:tagLst>
</file>

<file path=ppt/tags/tag17.xml><?xml version="1.0" encoding="utf-8"?>
<p:tagLst xmlns:a="http://schemas.openxmlformats.org/drawingml/2006/main" xmlns:r="http://schemas.openxmlformats.org/officeDocument/2006/relationships" xmlns:p="http://schemas.openxmlformats.org/presentationml/2006/main">
  <p:tag name="AS_UNIQUEID" val="3289"/>
</p:tagLst>
</file>

<file path=ppt/tags/tag18.xml><?xml version="1.0" encoding="utf-8"?>
<p:tagLst xmlns:a="http://schemas.openxmlformats.org/drawingml/2006/main" xmlns:r="http://schemas.openxmlformats.org/officeDocument/2006/relationships" xmlns:p="http://schemas.openxmlformats.org/presentationml/2006/main">
  <p:tag name="AS_UNIQUEID" val="3291"/>
</p:tagLst>
</file>

<file path=ppt/tags/tag19.xml><?xml version="1.0" encoding="utf-8"?>
<p:tagLst xmlns:a="http://schemas.openxmlformats.org/drawingml/2006/main" xmlns:r="http://schemas.openxmlformats.org/officeDocument/2006/relationships" xmlns:p="http://schemas.openxmlformats.org/presentationml/2006/main">
  <p:tag name="AS_UNIQUEID" val="3292"/>
</p:tagLst>
</file>

<file path=ppt/tags/tag2.xml><?xml version="1.0" encoding="utf-8"?>
<p:tagLst xmlns:a="http://schemas.openxmlformats.org/drawingml/2006/main" xmlns:r="http://schemas.openxmlformats.org/officeDocument/2006/relationships" xmlns:p="http://schemas.openxmlformats.org/presentationml/2006/main">
  <p:tag name="AS_UNIQUEID" val="3339"/>
</p:tagLst>
</file>

<file path=ppt/tags/tag20.xml><?xml version="1.0" encoding="utf-8"?>
<p:tagLst xmlns:a="http://schemas.openxmlformats.org/drawingml/2006/main" xmlns:r="http://schemas.openxmlformats.org/officeDocument/2006/relationships" xmlns:p="http://schemas.openxmlformats.org/presentationml/2006/main">
  <p:tag name="AS_UNIQUEID" val="3293"/>
</p:tagLst>
</file>

<file path=ppt/tags/tag21.xml><?xml version="1.0" encoding="utf-8"?>
<p:tagLst xmlns:a="http://schemas.openxmlformats.org/drawingml/2006/main" xmlns:r="http://schemas.openxmlformats.org/officeDocument/2006/relationships" xmlns:p="http://schemas.openxmlformats.org/presentationml/2006/main">
  <p:tag name="AS_UNIQUEID" val="3294"/>
</p:tagLst>
</file>

<file path=ppt/tags/tag22.xml><?xml version="1.0" encoding="utf-8"?>
<p:tagLst xmlns:a="http://schemas.openxmlformats.org/drawingml/2006/main" xmlns:r="http://schemas.openxmlformats.org/officeDocument/2006/relationships" xmlns:p="http://schemas.openxmlformats.org/presentationml/2006/main">
  <p:tag name="AS_UNIQUEID" val="3295"/>
</p:tagLst>
</file>

<file path=ppt/tags/tag23.xml><?xml version="1.0" encoding="utf-8"?>
<p:tagLst xmlns:a="http://schemas.openxmlformats.org/drawingml/2006/main" xmlns:r="http://schemas.openxmlformats.org/officeDocument/2006/relationships" xmlns:p="http://schemas.openxmlformats.org/presentationml/2006/main">
  <p:tag name="AS_UNIQUEID" val="3296"/>
</p:tagLst>
</file>

<file path=ppt/tags/tag24.xml><?xml version="1.0" encoding="utf-8"?>
<p:tagLst xmlns:a="http://schemas.openxmlformats.org/drawingml/2006/main" xmlns:r="http://schemas.openxmlformats.org/officeDocument/2006/relationships" xmlns:p="http://schemas.openxmlformats.org/presentationml/2006/main">
  <p:tag name="AS_UNIQUEID" val="3298"/>
</p:tagLst>
</file>

<file path=ppt/tags/tag25.xml><?xml version="1.0" encoding="utf-8"?>
<p:tagLst xmlns:a="http://schemas.openxmlformats.org/drawingml/2006/main" xmlns:r="http://schemas.openxmlformats.org/officeDocument/2006/relationships" xmlns:p="http://schemas.openxmlformats.org/presentationml/2006/main">
  <p:tag name="AS_UNIQUEID" val="3299"/>
</p:tagLst>
</file>

<file path=ppt/tags/tag26.xml><?xml version="1.0" encoding="utf-8"?>
<p:tagLst xmlns:a="http://schemas.openxmlformats.org/drawingml/2006/main" xmlns:r="http://schemas.openxmlformats.org/officeDocument/2006/relationships" xmlns:p="http://schemas.openxmlformats.org/presentationml/2006/main">
  <p:tag name="AS_UNIQUEID" val="3300"/>
</p:tagLst>
</file>

<file path=ppt/tags/tag27.xml><?xml version="1.0" encoding="utf-8"?>
<p:tagLst xmlns:a="http://schemas.openxmlformats.org/drawingml/2006/main" xmlns:r="http://schemas.openxmlformats.org/officeDocument/2006/relationships" xmlns:p="http://schemas.openxmlformats.org/presentationml/2006/main">
  <p:tag name="AS_UNIQUEID" val="3301"/>
</p:tagLst>
</file>

<file path=ppt/tags/tag28.xml><?xml version="1.0" encoding="utf-8"?>
<p:tagLst xmlns:a="http://schemas.openxmlformats.org/drawingml/2006/main" xmlns:r="http://schemas.openxmlformats.org/officeDocument/2006/relationships" xmlns:p="http://schemas.openxmlformats.org/presentationml/2006/main">
  <p:tag name="AS_UNIQUEID" val="3302"/>
</p:tagLst>
</file>

<file path=ppt/tags/tag29.xml><?xml version="1.0" encoding="utf-8"?>
<p:tagLst xmlns:a="http://schemas.openxmlformats.org/drawingml/2006/main" xmlns:r="http://schemas.openxmlformats.org/officeDocument/2006/relationships" xmlns:p="http://schemas.openxmlformats.org/presentationml/2006/main">
  <p:tag name="AS_UNIQUEID" val="3304"/>
</p:tagLst>
</file>

<file path=ppt/tags/tag3.xml><?xml version="1.0" encoding="utf-8"?>
<p:tagLst xmlns:a="http://schemas.openxmlformats.org/drawingml/2006/main" xmlns:r="http://schemas.openxmlformats.org/officeDocument/2006/relationships" xmlns:p="http://schemas.openxmlformats.org/presentationml/2006/main">
  <p:tag name="AS_UNIQUEID" val="3340"/>
</p:tagLst>
</file>

<file path=ppt/tags/tag30.xml><?xml version="1.0" encoding="utf-8"?>
<p:tagLst xmlns:a="http://schemas.openxmlformats.org/drawingml/2006/main" xmlns:r="http://schemas.openxmlformats.org/officeDocument/2006/relationships" xmlns:p="http://schemas.openxmlformats.org/presentationml/2006/main">
  <p:tag name="AS_UNIQUEID" val="3305"/>
</p:tagLst>
</file>

<file path=ppt/tags/tag31.xml><?xml version="1.0" encoding="utf-8"?>
<p:tagLst xmlns:a="http://schemas.openxmlformats.org/drawingml/2006/main" xmlns:r="http://schemas.openxmlformats.org/officeDocument/2006/relationships" xmlns:p="http://schemas.openxmlformats.org/presentationml/2006/main">
  <p:tag name="AS_UNIQUEID" val="3306"/>
</p:tagLst>
</file>

<file path=ppt/tags/tag32.xml><?xml version="1.0" encoding="utf-8"?>
<p:tagLst xmlns:a="http://schemas.openxmlformats.org/drawingml/2006/main" xmlns:r="http://schemas.openxmlformats.org/officeDocument/2006/relationships" xmlns:p="http://schemas.openxmlformats.org/presentationml/2006/main">
  <p:tag name="AS_UNIQUEID" val="3307"/>
</p:tagLst>
</file>

<file path=ppt/tags/tag33.xml><?xml version="1.0" encoding="utf-8"?>
<p:tagLst xmlns:a="http://schemas.openxmlformats.org/drawingml/2006/main" xmlns:r="http://schemas.openxmlformats.org/officeDocument/2006/relationships" xmlns:p="http://schemas.openxmlformats.org/presentationml/2006/main">
  <p:tag name="AS_UNIQUEID" val="3308"/>
</p:tagLst>
</file>

<file path=ppt/tags/tag34.xml><?xml version="1.0" encoding="utf-8"?>
<p:tagLst xmlns:a="http://schemas.openxmlformats.org/drawingml/2006/main" xmlns:r="http://schemas.openxmlformats.org/officeDocument/2006/relationships" xmlns:p="http://schemas.openxmlformats.org/presentationml/2006/main">
  <p:tag name="AS_UNIQUEID" val="3310"/>
</p:tagLst>
</file>

<file path=ppt/tags/tag35.xml><?xml version="1.0" encoding="utf-8"?>
<p:tagLst xmlns:a="http://schemas.openxmlformats.org/drawingml/2006/main" xmlns:r="http://schemas.openxmlformats.org/officeDocument/2006/relationships" xmlns:p="http://schemas.openxmlformats.org/presentationml/2006/main">
  <p:tag name="AS_UNIQUEID" val="3311"/>
</p:tagLst>
</file>

<file path=ppt/tags/tag36.xml><?xml version="1.0" encoding="utf-8"?>
<p:tagLst xmlns:a="http://schemas.openxmlformats.org/drawingml/2006/main" xmlns:r="http://schemas.openxmlformats.org/officeDocument/2006/relationships" xmlns:p="http://schemas.openxmlformats.org/presentationml/2006/main">
  <p:tag name="AS_UNIQUEID" val="3312"/>
</p:tagLst>
</file>

<file path=ppt/tags/tag37.xml><?xml version="1.0" encoding="utf-8"?>
<p:tagLst xmlns:a="http://schemas.openxmlformats.org/drawingml/2006/main" xmlns:r="http://schemas.openxmlformats.org/officeDocument/2006/relationships" xmlns:p="http://schemas.openxmlformats.org/presentationml/2006/main">
  <p:tag name="AS_UNIQUEID" val="3313"/>
</p:tagLst>
</file>

<file path=ppt/tags/tag38.xml><?xml version="1.0" encoding="utf-8"?>
<p:tagLst xmlns:a="http://schemas.openxmlformats.org/drawingml/2006/main" xmlns:r="http://schemas.openxmlformats.org/officeDocument/2006/relationships" xmlns:p="http://schemas.openxmlformats.org/presentationml/2006/main">
  <p:tag name="AS_UNIQUEID" val="3314"/>
</p:tagLst>
</file>

<file path=ppt/tags/tag39.xml><?xml version="1.0" encoding="utf-8"?>
<p:tagLst xmlns:a="http://schemas.openxmlformats.org/drawingml/2006/main" xmlns:r="http://schemas.openxmlformats.org/officeDocument/2006/relationships" xmlns:p="http://schemas.openxmlformats.org/presentationml/2006/main">
  <p:tag name="AS_UNIQUEID" val="3315"/>
</p:tagLst>
</file>

<file path=ppt/tags/tag4.xml><?xml version="1.0" encoding="utf-8"?>
<p:tagLst xmlns:a="http://schemas.openxmlformats.org/drawingml/2006/main" xmlns:r="http://schemas.openxmlformats.org/officeDocument/2006/relationships" xmlns:p="http://schemas.openxmlformats.org/presentationml/2006/main">
  <p:tag name="AS_UNIQUEID" val="3341"/>
</p:tagLst>
</file>

<file path=ppt/tags/tag40.xml><?xml version="1.0" encoding="utf-8"?>
<p:tagLst xmlns:a="http://schemas.openxmlformats.org/drawingml/2006/main" xmlns:r="http://schemas.openxmlformats.org/officeDocument/2006/relationships" xmlns:p="http://schemas.openxmlformats.org/presentationml/2006/main">
  <p:tag name="AS_UNIQUEID" val="3316"/>
</p:tagLst>
</file>

<file path=ppt/tags/tag41.xml><?xml version="1.0" encoding="utf-8"?>
<p:tagLst xmlns:a="http://schemas.openxmlformats.org/drawingml/2006/main" xmlns:r="http://schemas.openxmlformats.org/officeDocument/2006/relationships" xmlns:p="http://schemas.openxmlformats.org/presentationml/2006/main">
  <p:tag name="AS_UNIQUEID" val="3317"/>
</p:tagLst>
</file>

<file path=ppt/tags/tag42.xml><?xml version="1.0" encoding="utf-8"?>
<p:tagLst xmlns:a="http://schemas.openxmlformats.org/drawingml/2006/main" xmlns:r="http://schemas.openxmlformats.org/officeDocument/2006/relationships" xmlns:p="http://schemas.openxmlformats.org/presentationml/2006/main">
  <p:tag name="AS_UNIQUEID" val="3318"/>
</p:tagLst>
</file>

<file path=ppt/tags/tag43.xml><?xml version="1.0" encoding="utf-8"?>
<p:tagLst xmlns:a="http://schemas.openxmlformats.org/drawingml/2006/main" xmlns:r="http://schemas.openxmlformats.org/officeDocument/2006/relationships" xmlns:p="http://schemas.openxmlformats.org/presentationml/2006/main">
  <p:tag name="AS_UNIQUEID" val="3320"/>
</p:tagLst>
</file>

<file path=ppt/tags/tag44.xml><?xml version="1.0" encoding="utf-8"?>
<p:tagLst xmlns:a="http://schemas.openxmlformats.org/drawingml/2006/main" xmlns:r="http://schemas.openxmlformats.org/officeDocument/2006/relationships" xmlns:p="http://schemas.openxmlformats.org/presentationml/2006/main">
  <p:tag name="AS_UNIQUEID" val="3321"/>
</p:tagLst>
</file>

<file path=ppt/tags/tag45.xml><?xml version="1.0" encoding="utf-8"?>
<p:tagLst xmlns:a="http://schemas.openxmlformats.org/drawingml/2006/main" xmlns:r="http://schemas.openxmlformats.org/officeDocument/2006/relationships" xmlns:p="http://schemas.openxmlformats.org/presentationml/2006/main">
  <p:tag name="AS_UNIQUEID" val="3322"/>
</p:tagLst>
</file>

<file path=ppt/tags/tag46.xml><?xml version="1.0" encoding="utf-8"?>
<p:tagLst xmlns:a="http://schemas.openxmlformats.org/drawingml/2006/main" xmlns:r="http://schemas.openxmlformats.org/officeDocument/2006/relationships" xmlns:p="http://schemas.openxmlformats.org/presentationml/2006/main">
  <p:tag name="AS_UNIQUEID" val="3324"/>
</p:tagLst>
</file>

<file path=ppt/tags/tag47.xml><?xml version="1.0" encoding="utf-8"?>
<p:tagLst xmlns:a="http://schemas.openxmlformats.org/drawingml/2006/main" xmlns:r="http://schemas.openxmlformats.org/officeDocument/2006/relationships" xmlns:p="http://schemas.openxmlformats.org/presentationml/2006/main">
  <p:tag name="AS_UNIQUEID" val="3325"/>
</p:tagLst>
</file>

<file path=ppt/tags/tag48.xml><?xml version="1.0" encoding="utf-8"?>
<p:tagLst xmlns:a="http://schemas.openxmlformats.org/drawingml/2006/main" xmlns:r="http://schemas.openxmlformats.org/officeDocument/2006/relationships" xmlns:p="http://schemas.openxmlformats.org/presentationml/2006/main">
  <p:tag name="AS_UNIQUEID" val="3326"/>
</p:tagLst>
</file>

<file path=ppt/tags/tag49.xml><?xml version="1.0" encoding="utf-8"?>
<p:tagLst xmlns:a="http://schemas.openxmlformats.org/drawingml/2006/main" xmlns:r="http://schemas.openxmlformats.org/officeDocument/2006/relationships" xmlns:p="http://schemas.openxmlformats.org/presentationml/2006/main">
  <p:tag name="AS_UNIQUEID" val="3327"/>
</p:tagLst>
</file>

<file path=ppt/tags/tag5.xml><?xml version="1.0" encoding="utf-8"?>
<p:tagLst xmlns:a="http://schemas.openxmlformats.org/drawingml/2006/main" xmlns:r="http://schemas.openxmlformats.org/officeDocument/2006/relationships" xmlns:p="http://schemas.openxmlformats.org/presentationml/2006/main">
  <p:tag name="AS_UNIQUEID" val="3342"/>
</p:tagLst>
</file>

<file path=ppt/tags/tag50.xml><?xml version="1.0" encoding="utf-8"?>
<p:tagLst xmlns:a="http://schemas.openxmlformats.org/drawingml/2006/main" xmlns:r="http://schemas.openxmlformats.org/officeDocument/2006/relationships" xmlns:p="http://schemas.openxmlformats.org/presentationml/2006/main">
  <p:tag name="AS_UNIQUEID" val="3328"/>
</p:tagLst>
</file>

<file path=ppt/tags/tag51.xml><?xml version="1.0" encoding="utf-8"?>
<p:tagLst xmlns:a="http://schemas.openxmlformats.org/drawingml/2006/main" xmlns:r="http://schemas.openxmlformats.org/officeDocument/2006/relationships" xmlns:p="http://schemas.openxmlformats.org/presentationml/2006/main">
  <p:tag name="AS_UNIQUEID" val="3329"/>
</p:tagLst>
</file>

<file path=ppt/tags/tag52.xml><?xml version="1.0" encoding="utf-8"?>
<p:tagLst xmlns:a="http://schemas.openxmlformats.org/drawingml/2006/main" xmlns:r="http://schemas.openxmlformats.org/officeDocument/2006/relationships" xmlns:p="http://schemas.openxmlformats.org/presentationml/2006/main">
  <p:tag name="AS_UNIQUEID" val="3330"/>
</p:tagLst>
</file>

<file path=ppt/tags/tag53.xml><?xml version="1.0" encoding="utf-8"?>
<p:tagLst xmlns:a="http://schemas.openxmlformats.org/drawingml/2006/main" xmlns:r="http://schemas.openxmlformats.org/officeDocument/2006/relationships" xmlns:p="http://schemas.openxmlformats.org/presentationml/2006/main">
  <p:tag name="AS_UNIQUEID" val="3331"/>
</p:tagLst>
</file>

<file path=ppt/tags/tag54.xml><?xml version="1.0" encoding="utf-8"?>
<p:tagLst xmlns:a="http://schemas.openxmlformats.org/drawingml/2006/main" xmlns:r="http://schemas.openxmlformats.org/officeDocument/2006/relationships" xmlns:p="http://schemas.openxmlformats.org/presentationml/2006/main">
  <p:tag name="AS_UNIQUEID" val="3332"/>
</p:tagLst>
</file>

<file path=ppt/tags/tag55.xml><?xml version="1.0" encoding="utf-8"?>
<p:tagLst xmlns:a="http://schemas.openxmlformats.org/drawingml/2006/main" xmlns:r="http://schemas.openxmlformats.org/officeDocument/2006/relationships" xmlns:p="http://schemas.openxmlformats.org/presentationml/2006/main">
  <p:tag name="AS_UNIQUEID" val="3333"/>
</p:tagLst>
</file>

<file path=ppt/tags/tag56.xml><?xml version="1.0" encoding="utf-8"?>
<p:tagLst xmlns:a="http://schemas.openxmlformats.org/drawingml/2006/main" xmlns:r="http://schemas.openxmlformats.org/officeDocument/2006/relationships" xmlns:p="http://schemas.openxmlformats.org/presentationml/2006/main">
  <p:tag name="AS_UNIQUEID" val="3334"/>
</p:tagLst>
</file>

<file path=ppt/tags/tag57.xml><?xml version="1.0" encoding="utf-8"?>
<p:tagLst xmlns:a="http://schemas.openxmlformats.org/drawingml/2006/main" xmlns:r="http://schemas.openxmlformats.org/officeDocument/2006/relationships" xmlns:p="http://schemas.openxmlformats.org/presentationml/2006/main">
  <p:tag name="AS_UNIQUEID" val="255"/>
</p:tagLst>
</file>

<file path=ppt/tags/tag58.xml><?xml version="1.0" encoding="utf-8"?>
<p:tagLst xmlns:a="http://schemas.openxmlformats.org/drawingml/2006/main" xmlns:r="http://schemas.openxmlformats.org/officeDocument/2006/relationships" xmlns:p="http://schemas.openxmlformats.org/presentationml/2006/main">
  <p:tag name="AS_UNIQUEID" val="255"/>
</p:tagLst>
</file>

<file path=ppt/tags/tag59.xml><?xml version="1.0" encoding="utf-8"?>
<p:tagLst xmlns:a="http://schemas.openxmlformats.org/drawingml/2006/main" xmlns:r="http://schemas.openxmlformats.org/officeDocument/2006/relationships" xmlns:p="http://schemas.openxmlformats.org/presentationml/2006/main">
  <p:tag name="AS_UNIQUEID" val="255"/>
</p:tagLst>
</file>

<file path=ppt/tags/tag6.xml><?xml version="1.0" encoding="utf-8"?>
<p:tagLst xmlns:a="http://schemas.openxmlformats.org/drawingml/2006/main" xmlns:r="http://schemas.openxmlformats.org/officeDocument/2006/relationships" xmlns:p="http://schemas.openxmlformats.org/presentationml/2006/main">
  <p:tag name="AS_UNIQUEID" val="3343"/>
</p:tagLst>
</file>

<file path=ppt/tags/tag60.xml><?xml version="1.0" encoding="utf-8"?>
<p:tagLst xmlns:a="http://schemas.openxmlformats.org/drawingml/2006/main" xmlns:r="http://schemas.openxmlformats.org/officeDocument/2006/relationships" xmlns:p="http://schemas.openxmlformats.org/presentationml/2006/main">
  <p:tag name="AS_UNIQUEID" val="255"/>
</p:tagLst>
</file>

<file path=ppt/tags/tag61.xml><?xml version="1.0" encoding="utf-8"?>
<p:tagLst xmlns:a="http://schemas.openxmlformats.org/drawingml/2006/main" xmlns:r="http://schemas.openxmlformats.org/officeDocument/2006/relationships" xmlns:p="http://schemas.openxmlformats.org/presentationml/2006/main">
  <p:tag name="AS_UNIQUEID" val="255"/>
</p:tagLst>
</file>

<file path=ppt/tags/tag62.xml><?xml version="1.0" encoding="utf-8"?>
<p:tagLst xmlns:a="http://schemas.openxmlformats.org/drawingml/2006/main" xmlns:r="http://schemas.openxmlformats.org/officeDocument/2006/relationships" xmlns:p="http://schemas.openxmlformats.org/presentationml/2006/main">
  <p:tag name="AS_UNIQUEID" val="255"/>
</p:tagLst>
</file>

<file path=ppt/tags/tag63.xml><?xml version="1.0" encoding="utf-8"?>
<p:tagLst xmlns:a="http://schemas.openxmlformats.org/drawingml/2006/main" xmlns:r="http://schemas.openxmlformats.org/officeDocument/2006/relationships" xmlns:p="http://schemas.openxmlformats.org/presentationml/2006/main">
  <p:tag name="AS_UNIQUEID" val="255"/>
</p:tagLst>
</file>

<file path=ppt/tags/tag64.xml><?xml version="1.0" encoding="utf-8"?>
<p:tagLst xmlns:a="http://schemas.openxmlformats.org/drawingml/2006/main" xmlns:r="http://schemas.openxmlformats.org/officeDocument/2006/relationships" xmlns:p="http://schemas.openxmlformats.org/presentationml/2006/main">
  <p:tag name="AS_UNIQUEID" val="255"/>
</p:tagLst>
</file>

<file path=ppt/tags/tag65.xml><?xml version="1.0" encoding="utf-8"?>
<p:tagLst xmlns:a="http://schemas.openxmlformats.org/drawingml/2006/main" xmlns:r="http://schemas.openxmlformats.org/officeDocument/2006/relationships" xmlns:p="http://schemas.openxmlformats.org/presentationml/2006/main">
  <p:tag name="AS_UNIQUEID" val="255"/>
</p:tagLst>
</file>

<file path=ppt/tags/tag66.xml><?xml version="1.0" encoding="utf-8"?>
<p:tagLst xmlns:a="http://schemas.openxmlformats.org/drawingml/2006/main" xmlns:r="http://schemas.openxmlformats.org/officeDocument/2006/relationships" xmlns:p="http://schemas.openxmlformats.org/presentationml/2006/main">
  <p:tag name="AS_UNIQUEID" val="255"/>
</p:tagLst>
</file>

<file path=ppt/tags/tag67.xml><?xml version="1.0" encoding="utf-8"?>
<p:tagLst xmlns:a="http://schemas.openxmlformats.org/drawingml/2006/main" xmlns:r="http://schemas.openxmlformats.org/officeDocument/2006/relationships" xmlns:p="http://schemas.openxmlformats.org/presentationml/2006/main">
  <p:tag name="AS_UNIQUEID" val="255"/>
</p:tagLst>
</file>

<file path=ppt/tags/tag68.xml><?xml version="1.0" encoding="utf-8"?>
<p:tagLst xmlns:a="http://schemas.openxmlformats.org/drawingml/2006/main" xmlns:r="http://schemas.openxmlformats.org/officeDocument/2006/relationships" xmlns:p="http://schemas.openxmlformats.org/presentationml/2006/main">
  <p:tag name="AS_UNIQUEID" val="255"/>
</p:tagLst>
</file>

<file path=ppt/tags/tag69.xml><?xml version="1.0" encoding="utf-8"?>
<p:tagLst xmlns:a="http://schemas.openxmlformats.org/drawingml/2006/main" xmlns:r="http://schemas.openxmlformats.org/officeDocument/2006/relationships" xmlns:p="http://schemas.openxmlformats.org/presentationml/2006/main">
  <p:tag name="AS_UNIQUEID" val="255"/>
</p:tagLst>
</file>

<file path=ppt/tags/tag7.xml><?xml version="1.0" encoding="utf-8"?>
<p:tagLst xmlns:a="http://schemas.openxmlformats.org/drawingml/2006/main" xmlns:r="http://schemas.openxmlformats.org/officeDocument/2006/relationships" xmlns:p="http://schemas.openxmlformats.org/presentationml/2006/main">
  <p:tag name="AS_UNIQUEID" val="3713"/>
</p:tagLst>
</file>

<file path=ppt/tags/tag70.xml><?xml version="1.0" encoding="utf-8"?>
<p:tagLst xmlns:a="http://schemas.openxmlformats.org/drawingml/2006/main" xmlns:r="http://schemas.openxmlformats.org/officeDocument/2006/relationships" xmlns:p="http://schemas.openxmlformats.org/presentationml/2006/main">
  <p:tag name="AS_UNIQUEID" val="255"/>
</p:tagLst>
</file>

<file path=ppt/tags/tag71.xml><?xml version="1.0" encoding="utf-8"?>
<p:tagLst xmlns:a="http://schemas.openxmlformats.org/drawingml/2006/main" xmlns:r="http://schemas.openxmlformats.org/officeDocument/2006/relationships" xmlns:p="http://schemas.openxmlformats.org/presentationml/2006/main">
  <p:tag name="AS_UNIQUEID" val="255"/>
</p:tagLst>
</file>

<file path=ppt/tags/tag72.xml><?xml version="1.0" encoding="utf-8"?>
<p:tagLst xmlns:a="http://schemas.openxmlformats.org/drawingml/2006/main" xmlns:r="http://schemas.openxmlformats.org/officeDocument/2006/relationships" xmlns:p="http://schemas.openxmlformats.org/presentationml/2006/main">
  <p:tag name="AS_UNIQUEID" val="255"/>
</p:tagLst>
</file>

<file path=ppt/tags/tag73.xml><?xml version="1.0" encoding="utf-8"?>
<p:tagLst xmlns:a="http://schemas.openxmlformats.org/drawingml/2006/main" xmlns:r="http://schemas.openxmlformats.org/officeDocument/2006/relationships" xmlns:p="http://schemas.openxmlformats.org/presentationml/2006/main">
  <p:tag name="AS_UNIQUEID" val="255"/>
</p:tagLst>
</file>

<file path=ppt/tags/tag74.xml><?xml version="1.0" encoding="utf-8"?>
<p:tagLst xmlns:a="http://schemas.openxmlformats.org/drawingml/2006/main" xmlns:r="http://schemas.openxmlformats.org/officeDocument/2006/relationships" xmlns:p="http://schemas.openxmlformats.org/presentationml/2006/main">
  <p:tag name="AS_UNIQUEID" val="255"/>
</p:tagLst>
</file>

<file path=ppt/tags/tag75.xml><?xml version="1.0" encoding="utf-8"?>
<p:tagLst xmlns:a="http://schemas.openxmlformats.org/drawingml/2006/main" xmlns:r="http://schemas.openxmlformats.org/officeDocument/2006/relationships" xmlns:p="http://schemas.openxmlformats.org/presentationml/2006/main">
  <p:tag name="AS_UNIQUEID" val="255"/>
</p:tagLst>
</file>

<file path=ppt/tags/tag76.xml><?xml version="1.0" encoding="utf-8"?>
<p:tagLst xmlns:a="http://schemas.openxmlformats.org/drawingml/2006/main" xmlns:r="http://schemas.openxmlformats.org/officeDocument/2006/relationships" xmlns:p="http://schemas.openxmlformats.org/presentationml/2006/main">
  <p:tag name="AS_UNIQUEID" val="255"/>
</p:tagLst>
</file>

<file path=ppt/tags/tag77.xml><?xml version="1.0" encoding="utf-8"?>
<p:tagLst xmlns:a="http://schemas.openxmlformats.org/drawingml/2006/main" xmlns:r="http://schemas.openxmlformats.org/officeDocument/2006/relationships" xmlns:p="http://schemas.openxmlformats.org/presentationml/2006/main">
  <p:tag name="AS_UNIQUEID" val="255"/>
</p:tagLst>
</file>

<file path=ppt/tags/tag78.xml><?xml version="1.0" encoding="utf-8"?>
<p:tagLst xmlns:a="http://schemas.openxmlformats.org/drawingml/2006/main" xmlns:r="http://schemas.openxmlformats.org/officeDocument/2006/relationships" xmlns:p="http://schemas.openxmlformats.org/presentationml/2006/main">
  <p:tag name="AS_UNIQUEID" val="255"/>
</p:tagLst>
</file>

<file path=ppt/tags/tag79.xml><?xml version="1.0" encoding="utf-8"?>
<p:tagLst xmlns:a="http://schemas.openxmlformats.org/drawingml/2006/main" xmlns:r="http://schemas.openxmlformats.org/officeDocument/2006/relationships" xmlns:p="http://schemas.openxmlformats.org/presentationml/2006/main">
  <p:tag name="AS_UNIQUEID" val="255"/>
</p:tagLst>
</file>

<file path=ppt/tags/tag8.xml><?xml version="1.0" encoding="utf-8"?>
<p:tagLst xmlns:a="http://schemas.openxmlformats.org/drawingml/2006/main" xmlns:r="http://schemas.openxmlformats.org/officeDocument/2006/relationships" xmlns:p="http://schemas.openxmlformats.org/presentationml/2006/main">
  <p:tag name="AS_UNIQUEID" val="3714"/>
</p:tagLst>
</file>

<file path=ppt/tags/tag80.xml><?xml version="1.0" encoding="utf-8"?>
<p:tagLst xmlns:a="http://schemas.openxmlformats.org/drawingml/2006/main" xmlns:r="http://schemas.openxmlformats.org/officeDocument/2006/relationships" xmlns:p="http://schemas.openxmlformats.org/presentationml/2006/main">
  <p:tag name="AS_UNIQUEID" val="255"/>
</p:tagLst>
</file>

<file path=ppt/tags/tag81.xml><?xml version="1.0" encoding="utf-8"?>
<p:tagLst xmlns:a="http://schemas.openxmlformats.org/drawingml/2006/main" xmlns:r="http://schemas.openxmlformats.org/officeDocument/2006/relationships" xmlns:p="http://schemas.openxmlformats.org/presentationml/2006/main">
  <p:tag name="AS_UNIQUEID" val="255"/>
</p:tagLst>
</file>

<file path=ppt/tags/tag82.xml><?xml version="1.0" encoding="utf-8"?>
<p:tagLst xmlns:a="http://schemas.openxmlformats.org/drawingml/2006/main" xmlns:r="http://schemas.openxmlformats.org/officeDocument/2006/relationships" xmlns:p="http://schemas.openxmlformats.org/presentationml/2006/main">
  <p:tag name="AS_UNIQUEID" val="255"/>
</p:tagLst>
</file>

<file path=ppt/tags/tag83.xml><?xml version="1.0" encoding="utf-8"?>
<p:tagLst xmlns:a="http://schemas.openxmlformats.org/drawingml/2006/main" xmlns:r="http://schemas.openxmlformats.org/officeDocument/2006/relationships" xmlns:p="http://schemas.openxmlformats.org/presentationml/2006/main">
  <p:tag name="AS_UNIQUEID" val="255"/>
</p:tagLst>
</file>

<file path=ppt/tags/tag84.xml><?xml version="1.0" encoding="utf-8"?>
<p:tagLst xmlns:a="http://schemas.openxmlformats.org/drawingml/2006/main" xmlns:r="http://schemas.openxmlformats.org/officeDocument/2006/relationships" xmlns:p="http://schemas.openxmlformats.org/presentationml/2006/main">
  <p:tag name="AS_UNIQUEID" val="255"/>
</p:tagLst>
</file>

<file path=ppt/tags/tag85.xml><?xml version="1.0" encoding="utf-8"?>
<p:tagLst xmlns:a="http://schemas.openxmlformats.org/drawingml/2006/main" xmlns:r="http://schemas.openxmlformats.org/officeDocument/2006/relationships" xmlns:p="http://schemas.openxmlformats.org/presentationml/2006/main">
  <p:tag name="AS_UNIQUEID" val="255"/>
</p:tagLst>
</file>

<file path=ppt/tags/tag86.xml><?xml version="1.0" encoding="utf-8"?>
<p:tagLst xmlns:a="http://schemas.openxmlformats.org/drawingml/2006/main" xmlns:r="http://schemas.openxmlformats.org/officeDocument/2006/relationships" xmlns:p="http://schemas.openxmlformats.org/presentationml/2006/main">
  <p:tag name="AS_UNIQUEID" val="255"/>
</p:tagLst>
</file>

<file path=ppt/tags/tag87.xml><?xml version="1.0" encoding="utf-8"?>
<p:tagLst xmlns:a="http://schemas.openxmlformats.org/drawingml/2006/main" xmlns:r="http://schemas.openxmlformats.org/officeDocument/2006/relationships" xmlns:p="http://schemas.openxmlformats.org/presentationml/2006/main">
  <p:tag name="AS_UNIQUEID" val="255"/>
</p:tagLst>
</file>

<file path=ppt/tags/tag88.xml><?xml version="1.0" encoding="utf-8"?>
<p:tagLst xmlns:a="http://schemas.openxmlformats.org/drawingml/2006/main" xmlns:r="http://schemas.openxmlformats.org/officeDocument/2006/relationships" xmlns:p="http://schemas.openxmlformats.org/presentationml/2006/main">
  <p:tag name="AS_UNIQUEID" val="255"/>
</p:tagLst>
</file>

<file path=ppt/tags/tag89.xml><?xml version="1.0" encoding="utf-8"?>
<p:tagLst xmlns:a="http://schemas.openxmlformats.org/drawingml/2006/main" xmlns:r="http://schemas.openxmlformats.org/officeDocument/2006/relationships" xmlns:p="http://schemas.openxmlformats.org/presentationml/2006/main">
  <p:tag name="AS_UNIQUEID" val="255"/>
</p:tagLst>
</file>

<file path=ppt/tags/tag9.xml><?xml version="1.0" encoding="utf-8"?>
<p:tagLst xmlns:a="http://schemas.openxmlformats.org/drawingml/2006/main" xmlns:r="http://schemas.openxmlformats.org/officeDocument/2006/relationships" xmlns:p="http://schemas.openxmlformats.org/presentationml/2006/main">
  <p:tag name="AS_UNIQUEID" val="3715"/>
</p:tagLst>
</file>

<file path=ppt/tags/tag90.xml><?xml version="1.0" encoding="utf-8"?>
<p:tagLst xmlns:a="http://schemas.openxmlformats.org/drawingml/2006/main" xmlns:r="http://schemas.openxmlformats.org/officeDocument/2006/relationships" xmlns:p="http://schemas.openxmlformats.org/presentationml/2006/main">
  <p:tag name="AS_UNIQUEID" val="255"/>
</p:tagLst>
</file>

<file path=ppt/tags/tag91.xml><?xml version="1.0" encoding="utf-8"?>
<p:tagLst xmlns:a="http://schemas.openxmlformats.org/drawingml/2006/main" xmlns:r="http://schemas.openxmlformats.org/officeDocument/2006/relationships" xmlns:p="http://schemas.openxmlformats.org/presentationml/2006/main">
  <p:tag name="AS_UNIQUEID" val="255"/>
</p:tagLst>
</file>

<file path=ppt/tags/tag92.xml><?xml version="1.0" encoding="utf-8"?>
<p:tagLst xmlns:a="http://schemas.openxmlformats.org/drawingml/2006/main" xmlns:r="http://schemas.openxmlformats.org/officeDocument/2006/relationships" xmlns:p="http://schemas.openxmlformats.org/presentationml/2006/main">
  <p:tag name="AS_UNIQUEID" val="255"/>
</p:tagLst>
</file>

<file path=ppt/tags/tag93.xml><?xml version="1.0" encoding="utf-8"?>
<p:tagLst xmlns:a="http://schemas.openxmlformats.org/drawingml/2006/main" xmlns:r="http://schemas.openxmlformats.org/officeDocument/2006/relationships" xmlns:p="http://schemas.openxmlformats.org/presentationml/2006/main">
  <p:tag name="AS_UNIQUEID" val="255"/>
</p:tagLst>
</file>

<file path=ppt/theme/theme1.xml><?xml version="1.0" encoding="utf-8"?>
<a:theme xmlns:a="http://schemas.openxmlformats.org/drawingml/2006/main" name="Parent Master Pillars">
  <a:themeElements>
    <a:clrScheme name="Oracle Redwood 08-2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00688C"/>
      </a:hlink>
      <a:folHlink>
        <a:srgbClr val="00688C"/>
      </a:folHlink>
    </a:clrScheme>
    <a:fontScheme name="Oracle Sans Tabular">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Position 6">
      <a:srgbClr val="FFFFFF"/>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Oracle Redwood_Simplified_Light Version.potx" id="{2B2F8B52-E34E-48EA-9247-E25FB3D9B58C}" vid="{9F881085-0A3F-412B-9300-38BE1DDF19FD}"/>
    </a:ext>
  </a:extLst>
</a:theme>
</file>

<file path=ppt/theme/theme2.xml><?xml version="1.0" encoding="utf-8"?>
<a:theme xmlns:a="http://schemas.openxmlformats.org/drawingml/2006/main" name="15_Parent Master">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Arial"/>
        <a:cs typeface="Arial"/>
      </a:majorFont>
      <a:minorFont>
        <a:latin typeface="Oracle Sans"/>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Lst>
  <a:extLst>
    <a:ext uri="{05A4C25C-085E-4340-85A3-A5531E510DB2}">
      <thm15:themeFamily xmlns:thm15="http://schemas.microsoft.com/office/thememl/2012/main" name="Oracle Redwood v.1.14 20200330-1.potx" id="{D6A3C6E7-4DC9-41EA-BCAF-BD001838E02F}" vid="{B78EFB80-39EB-42CC-957F-236F465785B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racle Redwood 0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themeOverride>
</file>

<file path=ppt/theme/themeOverride2.xml><?xml version="1.0" encoding="utf-8"?>
<a:themeOverride xmlns:a="http://schemas.openxmlformats.org/drawingml/2006/main">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themeOverride>
</file>

<file path=docProps/app.xml><?xml version="1.0" encoding="utf-8"?>
<Properties xmlns="http://schemas.openxmlformats.org/officeDocument/2006/extended-properties" xmlns:vt="http://schemas.openxmlformats.org/officeDocument/2006/docPropsVTypes">
  <TotalTime>1874</TotalTime>
  <Words>3302</Words>
  <Application>Microsoft Macintosh PowerPoint</Application>
  <PresentationFormat>Widescreen</PresentationFormat>
  <Paragraphs>219</Paragraphs>
  <Slides>43</Slides>
  <Notes>43</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43</vt:i4>
      </vt:variant>
    </vt:vector>
  </HeadingPairs>
  <TitlesOfParts>
    <vt:vector size="55" baseType="lpstr">
      <vt:lpstr>Arial</vt:lpstr>
      <vt:lpstr>Calibri</vt:lpstr>
      <vt:lpstr>Calibri Light</vt:lpstr>
      <vt:lpstr>Georgia</vt:lpstr>
      <vt:lpstr>Oracle Sans</vt:lpstr>
      <vt:lpstr>Oracle Sans Light</vt:lpstr>
      <vt:lpstr>Oracle Sans Tab</vt:lpstr>
      <vt:lpstr>Oracle Sans Tab Light</vt:lpstr>
      <vt:lpstr>System Font Regular</vt:lpstr>
      <vt:lpstr>Parent Master Pillars</vt:lpstr>
      <vt:lpstr>15_Parent Master</vt:lpstr>
      <vt:lpstr>Office Theme</vt:lpstr>
      <vt:lpstr>Oracle Digital Assistant Insights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Assistant Dashboards</dc:title>
  <dc:creator>Kirk Thacker</dc:creator>
  <cp:lastModifiedBy>Kirk Thacker</cp:lastModifiedBy>
  <cp:revision>64</cp:revision>
  <dcterms:created xsi:type="dcterms:W3CDTF">2022-02-16T16:43:32Z</dcterms:created>
  <dcterms:modified xsi:type="dcterms:W3CDTF">2022-03-29T17:41:55Z</dcterms:modified>
</cp:coreProperties>
</file>